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155" r:id="rId1"/>
    <p:sldMasterId id="2147484168" r:id="rId2"/>
    <p:sldMasterId id="2147484186" r:id="rId3"/>
  </p:sldMasterIdLst>
  <p:notesMasterIdLst>
    <p:notesMasterId r:id="rId58"/>
  </p:notesMasterIdLst>
  <p:handoutMasterIdLst>
    <p:handoutMasterId r:id="rId59"/>
  </p:handoutMasterIdLst>
  <p:sldIdLst>
    <p:sldId id="258" r:id="rId4"/>
    <p:sldId id="369" r:id="rId5"/>
    <p:sldId id="352" r:id="rId6"/>
    <p:sldId id="373" r:id="rId7"/>
    <p:sldId id="323" r:id="rId8"/>
    <p:sldId id="325" r:id="rId9"/>
    <p:sldId id="355" r:id="rId10"/>
    <p:sldId id="332" r:id="rId11"/>
    <p:sldId id="353" r:id="rId12"/>
    <p:sldId id="334" r:id="rId13"/>
    <p:sldId id="354" r:id="rId14"/>
    <p:sldId id="367" r:id="rId15"/>
    <p:sldId id="370" r:id="rId16"/>
    <p:sldId id="333" r:id="rId17"/>
    <p:sldId id="372" r:id="rId18"/>
    <p:sldId id="371" r:id="rId19"/>
    <p:sldId id="356" r:id="rId20"/>
    <p:sldId id="350" r:id="rId21"/>
    <p:sldId id="383" r:id="rId22"/>
    <p:sldId id="348" r:id="rId23"/>
    <p:sldId id="326" r:id="rId24"/>
    <p:sldId id="327" r:id="rId25"/>
    <p:sldId id="329" r:id="rId26"/>
    <p:sldId id="319" r:id="rId27"/>
    <p:sldId id="330" r:id="rId28"/>
    <p:sldId id="328" r:id="rId29"/>
    <p:sldId id="331" r:id="rId30"/>
    <p:sldId id="358" r:id="rId31"/>
    <p:sldId id="320" r:id="rId32"/>
    <p:sldId id="374" r:id="rId33"/>
    <p:sldId id="375" r:id="rId34"/>
    <p:sldId id="335" r:id="rId35"/>
    <p:sldId id="363" r:id="rId36"/>
    <p:sldId id="362" r:id="rId37"/>
    <p:sldId id="337" r:id="rId38"/>
    <p:sldId id="338" r:id="rId39"/>
    <p:sldId id="339" r:id="rId40"/>
    <p:sldId id="340" r:id="rId41"/>
    <p:sldId id="343" r:id="rId42"/>
    <p:sldId id="344" r:id="rId43"/>
    <p:sldId id="345" r:id="rId44"/>
    <p:sldId id="376" r:id="rId45"/>
    <p:sldId id="377" r:id="rId46"/>
    <p:sldId id="378" r:id="rId47"/>
    <p:sldId id="379" r:id="rId48"/>
    <p:sldId id="359" r:id="rId49"/>
    <p:sldId id="360" r:id="rId50"/>
    <p:sldId id="361" r:id="rId51"/>
    <p:sldId id="381" r:id="rId52"/>
    <p:sldId id="382" r:id="rId53"/>
    <p:sldId id="380" r:id="rId54"/>
    <p:sldId id="357" r:id="rId55"/>
    <p:sldId id="276" r:id="rId56"/>
    <p:sldId id="271" r:id="rId57"/>
  </p:sldIdLst>
  <p:sldSz cx="9144000" cy="6858000" type="screen4x3"/>
  <p:notesSz cx="6858000" cy="9144000"/>
  <p:embeddedFontLst>
    <p:embeddedFont>
      <p:font typeface="Cambria" panose="02040503050406030204" pitchFamily="18" charset="0"/>
      <p:regular r:id="rId60"/>
      <p:bold r:id="rId61"/>
      <p:italic r:id="rId62"/>
      <p:boldItalic r:id="rId63"/>
    </p:embeddedFont>
    <p:embeddedFont>
      <p:font typeface="ＭＳ Ｐゴシック" panose="020B0600070205080204" pitchFamily="34" charset="-128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  <p:embeddedFont>
      <p:font typeface="Tahoma" panose="020B0604030504040204" pitchFamily="34" charset="0"/>
      <p:regular r:id="rId73"/>
      <p:bold r:id="rId74"/>
    </p:embeddedFont>
    <p:embeddedFont>
      <p:font typeface="ＭＳ 明朝" panose="02020609040205080304" pitchFamily="49" charset="-128"/>
      <p:regular r:id="rId75"/>
    </p:embeddedFont>
    <p:embeddedFont>
      <p:font typeface="Century Gothic" panose="020B0502020202020204" pitchFamily="34" charset="0"/>
      <p:regular r:id="rId76"/>
      <p:bold r:id="rId77"/>
      <p:italic r:id="rId78"/>
      <p:boldItalic r:id="rId79"/>
    </p:embeddedFont>
    <p:embeddedFont>
      <p:font typeface="Wingdings 2" panose="05020102010507070707" pitchFamily="18" charset="2"/>
      <p:regular r:id="rId80"/>
    </p:embeddedFont>
    <p:embeddedFont>
      <p:font typeface="Wingdings 3" panose="05040102010807070707" pitchFamily="18" charset="2"/>
      <p:regular r:id="rId81"/>
    </p:embeddedFont>
    <p:embeddedFont>
      <p:font typeface="Corbel" panose="020B0503020204020204" pitchFamily="3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A6A"/>
    <a:srgbClr val="747474"/>
    <a:srgbClr val="A880B7"/>
    <a:srgbClr val="130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3" autoAdjust="0"/>
    <p:restoredTop sz="98450" autoAdjust="0"/>
  </p:normalViewPr>
  <p:slideViewPr>
    <p:cSldViewPr snapToGrid="0" snapToObjects="1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84" Type="http://schemas.openxmlformats.org/officeDocument/2006/relationships/font" Target="fonts/font25.fntdata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handoutMaster" Target="handoutMasters/handoutMaster1.xml"/><Relationship Id="rId67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2" Type="http://schemas.microsoft.com/office/2007/relationships/hdphoto" Target="../media/hdphoto4.wdp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80BF29-CCAB-404B-8FC9-A47AA2F70541}" type="doc">
      <dgm:prSet loTypeId="urn:microsoft.com/office/officeart/2005/8/layout/radial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FBDE897-A8B3-2B4B-B34C-2697C298E9D8}">
      <dgm:prSet phldrT="[Text]"/>
      <dgm:spPr/>
      <dgm:t>
        <a:bodyPr/>
        <a:lstStyle/>
        <a:p>
          <a:r>
            <a:rPr lang="en-US" b="1" dirty="0" smtClean="0">
              <a:solidFill>
                <a:srgbClr val="0D0D0D"/>
              </a:solidFill>
            </a:rPr>
            <a:t>Mold</a:t>
          </a:r>
          <a:endParaRPr lang="en-US" b="1" dirty="0">
            <a:solidFill>
              <a:srgbClr val="0D0D0D"/>
            </a:solidFill>
          </a:endParaRPr>
        </a:p>
      </dgm:t>
    </dgm:pt>
    <dgm:pt modelId="{7E35493B-A7C1-094D-B6B5-527746B20D79}" type="parTrans" cxnId="{9EADAAC8-70E0-104A-BE8A-491A9EF916D2}">
      <dgm:prSet/>
      <dgm:spPr/>
      <dgm:t>
        <a:bodyPr/>
        <a:lstStyle/>
        <a:p>
          <a:endParaRPr lang="en-US"/>
        </a:p>
      </dgm:t>
    </dgm:pt>
    <dgm:pt modelId="{C7D5CCD0-09BD-A645-B732-C122358AFB9B}" type="sibTrans" cxnId="{9EADAAC8-70E0-104A-BE8A-491A9EF916D2}">
      <dgm:prSet/>
      <dgm:spPr/>
      <dgm:t>
        <a:bodyPr/>
        <a:lstStyle/>
        <a:p>
          <a:endParaRPr lang="en-US"/>
        </a:p>
      </dgm:t>
    </dgm:pt>
    <dgm:pt modelId="{E59B3BFC-7B90-C044-96E3-C1DC6EA84029}">
      <dgm:prSet phldrT="[Text]"/>
      <dgm:spPr/>
      <dgm:t>
        <a:bodyPr/>
        <a:lstStyle/>
        <a:p>
          <a:r>
            <a:rPr lang="en-US" b="1" dirty="0" smtClean="0">
              <a:solidFill>
                <a:srgbClr val="0D0D0D"/>
              </a:solidFill>
            </a:rPr>
            <a:t>Gypsum Plaster</a:t>
          </a:r>
          <a:endParaRPr lang="en-US" b="1" dirty="0">
            <a:solidFill>
              <a:srgbClr val="0D0D0D"/>
            </a:solidFill>
          </a:endParaRPr>
        </a:p>
      </dgm:t>
    </dgm:pt>
    <dgm:pt modelId="{D42DFE8A-1143-C944-AE13-A00A62F336E3}" type="parTrans" cxnId="{3F3BDA5A-2780-D044-8819-10459B05FE41}">
      <dgm:prSet/>
      <dgm:spPr/>
      <dgm:t>
        <a:bodyPr/>
        <a:lstStyle/>
        <a:p>
          <a:endParaRPr lang="en-US"/>
        </a:p>
      </dgm:t>
    </dgm:pt>
    <dgm:pt modelId="{B7DFE295-8472-CC44-B8E7-05C1A61F6AE7}" type="sibTrans" cxnId="{3F3BDA5A-2780-D044-8819-10459B05FE41}">
      <dgm:prSet/>
      <dgm:spPr/>
      <dgm:t>
        <a:bodyPr/>
        <a:lstStyle/>
        <a:p>
          <a:endParaRPr lang="en-US"/>
        </a:p>
      </dgm:t>
    </dgm:pt>
    <dgm:pt modelId="{6F4C6C36-C275-D245-B178-C6FF54BDA180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Testing</a:t>
          </a:r>
          <a:endParaRPr lang="en-US" sz="20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655CB50-0D39-BE41-BF18-B88BF59B7666}" type="parTrans" cxnId="{D82F62FE-E663-4A44-9086-60AE33D17AFC}">
      <dgm:prSet/>
      <dgm:spPr/>
      <dgm:t>
        <a:bodyPr/>
        <a:lstStyle/>
        <a:p>
          <a:endParaRPr lang="en-US"/>
        </a:p>
      </dgm:t>
    </dgm:pt>
    <dgm:pt modelId="{9CB8CE2C-AB90-2047-977C-81F0BB941D42}" type="sibTrans" cxnId="{D82F62FE-E663-4A44-9086-60AE33D17AFC}">
      <dgm:prSet/>
      <dgm:spPr/>
      <dgm:t>
        <a:bodyPr/>
        <a:lstStyle/>
        <a:p>
          <a:endParaRPr lang="en-US"/>
        </a:p>
      </dgm:t>
    </dgm:pt>
    <dgm:pt modelId="{54333084-B6A8-0843-901C-8690F437918B}" type="pres">
      <dgm:prSet presAssocID="{DD80BF29-CCAB-404B-8FC9-A47AA2F70541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B010CF-7954-C648-B47C-EAB3F29C1BB5}" type="pres">
      <dgm:prSet presAssocID="{DD80BF29-CCAB-404B-8FC9-A47AA2F70541}" presName="cycle" presStyleCnt="0"/>
      <dgm:spPr/>
      <dgm:t>
        <a:bodyPr/>
        <a:lstStyle/>
        <a:p>
          <a:endParaRPr lang="en-US"/>
        </a:p>
      </dgm:t>
    </dgm:pt>
    <dgm:pt modelId="{CFD3B276-B8F2-3D42-9F4C-497D455798F8}" type="pres">
      <dgm:prSet presAssocID="{DD80BF29-CCAB-404B-8FC9-A47AA2F70541}" presName="centerShape" presStyleCnt="0"/>
      <dgm:spPr/>
      <dgm:t>
        <a:bodyPr/>
        <a:lstStyle/>
        <a:p>
          <a:endParaRPr lang="en-US"/>
        </a:p>
      </dgm:t>
    </dgm:pt>
    <dgm:pt modelId="{36ED5BDF-54C7-2A42-BF67-4EE604D7F2E7}" type="pres">
      <dgm:prSet presAssocID="{DD80BF29-CCAB-404B-8FC9-A47AA2F70541}" presName="connSite" presStyleLbl="node1" presStyleIdx="0" presStyleCnt="4"/>
      <dgm:spPr/>
      <dgm:t>
        <a:bodyPr/>
        <a:lstStyle/>
        <a:p>
          <a:endParaRPr lang="en-US"/>
        </a:p>
      </dgm:t>
    </dgm:pt>
    <dgm:pt modelId="{0348B5AC-367F-B044-A380-46D1AACD2DA2}" type="pres">
      <dgm:prSet presAssocID="{DD80BF29-CCAB-404B-8FC9-A47AA2F70541}" presName="visible" presStyleLbl="node1" presStyleIdx="0" presStyleCnt="4" custAng="0" custFlipHor="1" custScaleX="82259" custScaleY="76545" custLinFactNeighborX="15542" custLinFactNeighborY="-1196"/>
      <dgm:spPr>
        <a:blipFill>
          <a:blip xmlns:r="http://schemas.openxmlformats.org/officeDocument/2006/relationships"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0D8CB7C8-6F7D-D949-AA12-D6F18A3B38D2}" type="pres">
      <dgm:prSet presAssocID="{7E35493B-A7C1-094D-B6B5-527746B20D79}" presName="Name25" presStyleLbl="parChTrans1D1" presStyleIdx="0" presStyleCnt="3"/>
      <dgm:spPr/>
      <dgm:t>
        <a:bodyPr/>
        <a:lstStyle/>
        <a:p>
          <a:endParaRPr lang="en-US"/>
        </a:p>
      </dgm:t>
    </dgm:pt>
    <dgm:pt modelId="{75D35E4F-B3E5-AC45-9263-707395808EC1}" type="pres">
      <dgm:prSet presAssocID="{AFBDE897-A8B3-2B4B-B34C-2697C298E9D8}" presName="node" presStyleCnt="0"/>
      <dgm:spPr/>
      <dgm:t>
        <a:bodyPr/>
        <a:lstStyle/>
        <a:p>
          <a:endParaRPr lang="en-US"/>
        </a:p>
      </dgm:t>
    </dgm:pt>
    <dgm:pt modelId="{DC44AFCA-0C50-7D4B-911C-F0262FD7E196}" type="pres">
      <dgm:prSet presAssocID="{AFBDE897-A8B3-2B4B-B34C-2697C298E9D8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0BBE57-F429-DC4D-8824-94DB201C8D46}" type="pres">
      <dgm:prSet presAssocID="{AFBDE897-A8B3-2B4B-B34C-2697C298E9D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ECDCD-35F3-254C-ACD9-01DC88D9ECD9}" type="pres">
      <dgm:prSet presAssocID="{D42DFE8A-1143-C944-AE13-A00A62F336E3}" presName="Name25" presStyleLbl="parChTrans1D1" presStyleIdx="1" presStyleCnt="3"/>
      <dgm:spPr/>
      <dgm:t>
        <a:bodyPr/>
        <a:lstStyle/>
        <a:p>
          <a:endParaRPr lang="en-US"/>
        </a:p>
      </dgm:t>
    </dgm:pt>
    <dgm:pt modelId="{6E60C63C-FE9D-2849-BE33-8B083561B67C}" type="pres">
      <dgm:prSet presAssocID="{E59B3BFC-7B90-C044-96E3-C1DC6EA84029}" presName="node" presStyleCnt="0"/>
      <dgm:spPr/>
      <dgm:t>
        <a:bodyPr/>
        <a:lstStyle/>
        <a:p>
          <a:endParaRPr lang="en-US"/>
        </a:p>
      </dgm:t>
    </dgm:pt>
    <dgm:pt modelId="{1F5AD3A6-74E8-974F-9755-47FEFFEEFE69}" type="pres">
      <dgm:prSet presAssocID="{E59B3BFC-7B90-C044-96E3-C1DC6EA84029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EB46EC-AA29-AF4E-841B-E3AF3D6690D1}" type="pres">
      <dgm:prSet presAssocID="{E59B3BFC-7B90-C044-96E3-C1DC6EA840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C397F-B7B6-7E4D-963E-6CFF3E7E17C1}" type="pres">
      <dgm:prSet presAssocID="{D655CB50-0D39-BE41-BF18-B88BF59B7666}" presName="Name25" presStyleLbl="parChTrans1D1" presStyleIdx="2" presStyleCnt="3"/>
      <dgm:spPr/>
      <dgm:t>
        <a:bodyPr/>
        <a:lstStyle/>
        <a:p>
          <a:endParaRPr lang="en-US"/>
        </a:p>
      </dgm:t>
    </dgm:pt>
    <dgm:pt modelId="{05850560-C62A-214D-BCF5-C4EFF1786C7B}" type="pres">
      <dgm:prSet presAssocID="{6F4C6C36-C275-D245-B178-C6FF54BDA180}" presName="node" presStyleCnt="0"/>
      <dgm:spPr/>
      <dgm:t>
        <a:bodyPr/>
        <a:lstStyle/>
        <a:p>
          <a:endParaRPr lang="en-US"/>
        </a:p>
      </dgm:t>
    </dgm:pt>
    <dgm:pt modelId="{71FF0337-8B18-B44E-9A74-190086C8E7B4}" type="pres">
      <dgm:prSet presAssocID="{6F4C6C36-C275-D245-B178-C6FF54BDA180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BC28B-A9C8-F84E-83CA-B59BB88EFFC7}" type="pres">
      <dgm:prSet presAssocID="{6F4C6C36-C275-D245-B178-C6FF54BDA18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D584AF-5A1C-5447-8843-785D329D9049}" type="presOf" srcId="{D42DFE8A-1143-C944-AE13-A00A62F336E3}" destId="{20AECDCD-35F3-254C-ACD9-01DC88D9ECD9}" srcOrd="0" destOrd="0" presId="urn:microsoft.com/office/officeart/2005/8/layout/radial2"/>
    <dgm:cxn modelId="{9EADAAC8-70E0-104A-BE8A-491A9EF916D2}" srcId="{DD80BF29-CCAB-404B-8FC9-A47AA2F70541}" destId="{AFBDE897-A8B3-2B4B-B34C-2697C298E9D8}" srcOrd="0" destOrd="0" parTransId="{7E35493B-A7C1-094D-B6B5-527746B20D79}" sibTransId="{C7D5CCD0-09BD-A645-B732-C122358AFB9B}"/>
    <dgm:cxn modelId="{FA6E9A69-7184-EC4C-B198-A2F38B1FA5C8}" type="presOf" srcId="{6F4C6C36-C275-D245-B178-C6FF54BDA180}" destId="{71FF0337-8B18-B44E-9A74-190086C8E7B4}" srcOrd="0" destOrd="0" presId="urn:microsoft.com/office/officeart/2005/8/layout/radial2"/>
    <dgm:cxn modelId="{3F3BDA5A-2780-D044-8819-10459B05FE41}" srcId="{DD80BF29-CCAB-404B-8FC9-A47AA2F70541}" destId="{E59B3BFC-7B90-C044-96E3-C1DC6EA84029}" srcOrd="1" destOrd="0" parTransId="{D42DFE8A-1143-C944-AE13-A00A62F336E3}" sibTransId="{B7DFE295-8472-CC44-B8E7-05C1A61F6AE7}"/>
    <dgm:cxn modelId="{840E1966-560C-7349-A7D6-6BDDF50CCEC1}" type="presOf" srcId="{7E35493B-A7C1-094D-B6B5-527746B20D79}" destId="{0D8CB7C8-6F7D-D949-AA12-D6F18A3B38D2}" srcOrd="0" destOrd="0" presId="urn:microsoft.com/office/officeart/2005/8/layout/radial2"/>
    <dgm:cxn modelId="{C7C134C1-734B-354A-ABCD-1C44A3834698}" type="presOf" srcId="{E59B3BFC-7B90-C044-96E3-C1DC6EA84029}" destId="{1F5AD3A6-74E8-974F-9755-47FEFFEEFE69}" srcOrd="0" destOrd="0" presId="urn:microsoft.com/office/officeart/2005/8/layout/radial2"/>
    <dgm:cxn modelId="{FEC54492-AF0D-D84F-B924-F9731F1893C9}" type="presOf" srcId="{D655CB50-0D39-BE41-BF18-B88BF59B7666}" destId="{ED0C397F-B7B6-7E4D-963E-6CFF3E7E17C1}" srcOrd="0" destOrd="0" presId="urn:microsoft.com/office/officeart/2005/8/layout/radial2"/>
    <dgm:cxn modelId="{B05ED642-8A02-714C-8461-4CAE57AA784F}" type="presOf" srcId="{DD80BF29-CCAB-404B-8FC9-A47AA2F70541}" destId="{54333084-B6A8-0843-901C-8690F437918B}" srcOrd="0" destOrd="0" presId="urn:microsoft.com/office/officeart/2005/8/layout/radial2"/>
    <dgm:cxn modelId="{D82F62FE-E663-4A44-9086-60AE33D17AFC}" srcId="{DD80BF29-CCAB-404B-8FC9-A47AA2F70541}" destId="{6F4C6C36-C275-D245-B178-C6FF54BDA180}" srcOrd="2" destOrd="0" parTransId="{D655CB50-0D39-BE41-BF18-B88BF59B7666}" sibTransId="{9CB8CE2C-AB90-2047-977C-81F0BB941D42}"/>
    <dgm:cxn modelId="{409C5934-3D79-8B44-8FA7-A815833D546F}" type="presOf" srcId="{AFBDE897-A8B3-2B4B-B34C-2697C298E9D8}" destId="{DC44AFCA-0C50-7D4B-911C-F0262FD7E196}" srcOrd="0" destOrd="0" presId="urn:microsoft.com/office/officeart/2005/8/layout/radial2"/>
    <dgm:cxn modelId="{2D177D76-B991-6344-8463-CC6D52EC7AF0}" type="presParOf" srcId="{54333084-B6A8-0843-901C-8690F437918B}" destId="{F8B010CF-7954-C648-B47C-EAB3F29C1BB5}" srcOrd="0" destOrd="0" presId="urn:microsoft.com/office/officeart/2005/8/layout/radial2"/>
    <dgm:cxn modelId="{E7A75F76-6194-7A40-9011-B5DED0CFB755}" type="presParOf" srcId="{F8B010CF-7954-C648-B47C-EAB3F29C1BB5}" destId="{CFD3B276-B8F2-3D42-9F4C-497D455798F8}" srcOrd="0" destOrd="0" presId="urn:microsoft.com/office/officeart/2005/8/layout/radial2"/>
    <dgm:cxn modelId="{B830081D-B41E-3B4E-A29D-D18D10F4552C}" type="presParOf" srcId="{CFD3B276-B8F2-3D42-9F4C-497D455798F8}" destId="{36ED5BDF-54C7-2A42-BF67-4EE604D7F2E7}" srcOrd="0" destOrd="0" presId="urn:microsoft.com/office/officeart/2005/8/layout/radial2"/>
    <dgm:cxn modelId="{BCC21810-6A4C-7E48-B72C-B0606F3A319A}" type="presParOf" srcId="{CFD3B276-B8F2-3D42-9F4C-497D455798F8}" destId="{0348B5AC-367F-B044-A380-46D1AACD2DA2}" srcOrd="1" destOrd="0" presId="urn:microsoft.com/office/officeart/2005/8/layout/radial2"/>
    <dgm:cxn modelId="{6179B61E-2DE3-CF49-BA17-8282D02ECC58}" type="presParOf" srcId="{F8B010CF-7954-C648-B47C-EAB3F29C1BB5}" destId="{0D8CB7C8-6F7D-D949-AA12-D6F18A3B38D2}" srcOrd="1" destOrd="0" presId="urn:microsoft.com/office/officeart/2005/8/layout/radial2"/>
    <dgm:cxn modelId="{CD7AFA30-A584-B048-9AFD-234E0964927B}" type="presParOf" srcId="{F8B010CF-7954-C648-B47C-EAB3F29C1BB5}" destId="{75D35E4F-B3E5-AC45-9263-707395808EC1}" srcOrd="2" destOrd="0" presId="urn:microsoft.com/office/officeart/2005/8/layout/radial2"/>
    <dgm:cxn modelId="{C6342057-F2F8-6243-92C9-AF133DC07EE7}" type="presParOf" srcId="{75D35E4F-B3E5-AC45-9263-707395808EC1}" destId="{DC44AFCA-0C50-7D4B-911C-F0262FD7E196}" srcOrd="0" destOrd="0" presId="urn:microsoft.com/office/officeart/2005/8/layout/radial2"/>
    <dgm:cxn modelId="{991C58A3-C348-DB48-8EB7-3DE685E00110}" type="presParOf" srcId="{75D35E4F-B3E5-AC45-9263-707395808EC1}" destId="{AC0BBE57-F429-DC4D-8824-94DB201C8D46}" srcOrd="1" destOrd="0" presId="urn:microsoft.com/office/officeart/2005/8/layout/radial2"/>
    <dgm:cxn modelId="{78114D6A-77E8-8A4D-B378-1D4D7266C2C0}" type="presParOf" srcId="{F8B010CF-7954-C648-B47C-EAB3F29C1BB5}" destId="{20AECDCD-35F3-254C-ACD9-01DC88D9ECD9}" srcOrd="3" destOrd="0" presId="urn:microsoft.com/office/officeart/2005/8/layout/radial2"/>
    <dgm:cxn modelId="{1FCEB1C7-86B3-464D-A19A-385461BABB40}" type="presParOf" srcId="{F8B010CF-7954-C648-B47C-EAB3F29C1BB5}" destId="{6E60C63C-FE9D-2849-BE33-8B083561B67C}" srcOrd="4" destOrd="0" presId="urn:microsoft.com/office/officeart/2005/8/layout/radial2"/>
    <dgm:cxn modelId="{8B8FEC9A-D15E-1F45-80C5-F3E116F35A75}" type="presParOf" srcId="{6E60C63C-FE9D-2849-BE33-8B083561B67C}" destId="{1F5AD3A6-74E8-974F-9755-47FEFFEEFE69}" srcOrd="0" destOrd="0" presId="urn:microsoft.com/office/officeart/2005/8/layout/radial2"/>
    <dgm:cxn modelId="{25D4BD4A-620B-6945-99C8-44A7A7A87FC8}" type="presParOf" srcId="{6E60C63C-FE9D-2849-BE33-8B083561B67C}" destId="{C4EB46EC-AA29-AF4E-841B-E3AF3D6690D1}" srcOrd="1" destOrd="0" presId="urn:microsoft.com/office/officeart/2005/8/layout/radial2"/>
    <dgm:cxn modelId="{9E48DD23-2A70-F446-BE71-76E9C0488504}" type="presParOf" srcId="{F8B010CF-7954-C648-B47C-EAB3F29C1BB5}" destId="{ED0C397F-B7B6-7E4D-963E-6CFF3E7E17C1}" srcOrd="5" destOrd="0" presId="urn:microsoft.com/office/officeart/2005/8/layout/radial2"/>
    <dgm:cxn modelId="{DCCEBF82-1D3B-7648-8201-205000407CB0}" type="presParOf" srcId="{F8B010CF-7954-C648-B47C-EAB3F29C1BB5}" destId="{05850560-C62A-214D-BCF5-C4EFF1786C7B}" srcOrd="6" destOrd="0" presId="urn:microsoft.com/office/officeart/2005/8/layout/radial2"/>
    <dgm:cxn modelId="{06FEEC69-C6A0-C141-8DC1-7657225FAD94}" type="presParOf" srcId="{05850560-C62A-214D-BCF5-C4EFF1786C7B}" destId="{71FF0337-8B18-B44E-9A74-190086C8E7B4}" srcOrd="0" destOrd="0" presId="urn:microsoft.com/office/officeart/2005/8/layout/radial2"/>
    <dgm:cxn modelId="{25828DF7-9D7B-8B42-A112-F524C61F1B5F}" type="presParOf" srcId="{05850560-C62A-214D-BCF5-C4EFF1786C7B}" destId="{301BC28B-A9C8-F84E-83CA-B59BB88EFFC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CF292A-AF78-D44E-900F-426E97511FB5}" type="doc">
      <dgm:prSet loTypeId="urn:microsoft.com/office/officeart/2005/8/layout/funnel1" loCatId="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4B7B02-B514-194F-AFE2-C7E72352E7CE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000090"/>
              </a:solidFill>
            </a:rPr>
            <a:t>Gypsum</a:t>
          </a:r>
          <a:endParaRPr lang="en-US" sz="1200" b="1" dirty="0">
            <a:solidFill>
              <a:srgbClr val="000090"/>
            </a:solidFill>
          </a:endParaRPr>
        </a:p>
      </dgm:t>
    </dgm:pt>
    <dgm:pt modelId="{219A7023-8E92-C04E-B6A6-0E74BEF4E99D}" type="parTrans" cxnId="{15364A25-224B-F349-868E-6B8AD4F61C7B}">
      <dgm:prSet/>
      <dgm:spPr/>
      <dgm:t>
        <a:bodyPr/>
        <a:lstStyle/>
        <a:p>
          <a:endParaRPr lang="en-US"/>
        </a:p>
      </dgm:t>
    </dgm:pt>
    <dgm:pt modelId="{34D8A87C-073F-CF40-892D-6A0D1FCE20D0}" type="sibTrans" cxnId="{15364A25-224B-F349-868E-6B8AD4F61C7B}">
      <dgm:prSet/>
      <dgm:spPr/>
      <dgm:t>
        <a:bodyPr/>
        <a:lstStyle/>
        <a:p>
          <a:endParaRPr lang="en-US"/>
        </a:p>
      </dgm:t>
    </dgm:pt>
    <dgm:pt modelId="{1A864993-FBDF-D242-A3EF-E08726BC4A5B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90"/>
              </a:solidFill>
            </a:rPr>
            <a:t>Soap</a:t>
          </a:r>
          <a:endParaRPr lang="en-US" sz="1400" b="1" dirty="0">
            <a:solidFill>
              <a:srgbClr val="000090"/>
            </a:solidFill>
          </a:endParaRPr>
        </a:p>
      </dgm:t>
    </dgm:pt>
    <dgm:pt modelId="{B08329D8-EF84-7B4F-BE51-A5D9022A08C8}" type="parTrans" cxnId="{7BE5534F-A8CF-4A4F-9406-00134FD58949}">
      <dgm:prSet/>
      <dgm:spPr/>
      <dgm:t>
        <a:bodyPr/>
        <a:lstStyle/>
        <a:p>
          <a:endParaRPr lang="en-US"/>
        </a:p>
      </dgm:t>
    </dgm:pt>
    <dgm:pt modelId="{9BDFB020-DE41-F246-AD3A-618A436EA7BE}" type="sibTrans" cxnId="{7BE5534F-A8CF-4A4F-9406-00134FD58949}">
      <dgm:prSet/>
      <dgm:spPr/>
      <dgm:t>
        <a:bodyPr/>
        <a:lstStyle/>
        <a:p>
          <a:endParaRPr lang="en-US"/>
        </a:p>
      </dgm:t>
    </dgm:pt>
    <dgm:pt modelId="{D09D11E1-DAD6-CC48-A66B-A2C8D64F4320}">
      <dgm:prSet phldrT="[Text]" custT="1"/>
      <dgm:spPr/>
      <dgm:t>
        <a:bodyPr/>
        <a:lstStyle/>
        <a:p>
          <a:r>
            <a:rPr lang="en-US" sz="1100" b="1" dirty="0" smtClean="0">
              <a:solidFill>
                <a:srgbClr val="000090"/>
              </a:solidFill>
            </a:rPr>
            <a:t>Nano Glass Particles</a:t>
          </a:r>
          <a:endParaRPr lang="en-US" sz="1100" b="1" dirty="0">
            <a:solidFill>
              <a:srgbClr val="000090"/>
            </a:solidFill>
          </a:endParaRPr>
        </a:p>
      </dgm:t>
    </dgm:pt>
    <dgm:pt modelId="{EDAE4E73-C3D9-154C-B77C-F4B5BE652218}" type="parTrans" cxnId="{A1008CF9-D300-7E4C-BBBD-584B92020887}">
      <dgm:prSet/>
      <dgm:spPr/>
      <dgm:t>
        <a:bodyPr/>
        <a:lstStyle/>
        <a:p>
          <a:endParaRPr lang="en-US"/>
        </a:p>
      </dgm:t>
    </dgm:pt>
    <dgm:pt modelId="{B237F136-5C3A-9146-B76A-34FCF21BD1EC}" type="sibTrans" cxnId="{A1008CF9-D300-7E4C-BBBD-584B92020887}">
      <dgm:prSet/>
      <dgm:spPr/>
      <dgm:t>
        <a:bodyPr/>
        <a:lstStyle/>
        <a:p>
          <a:endParaRPr lang="en-US"/>
        </a:p>
      </dgm:t>
    </dgm:pt>
    <dgm:pt modelId="{F5D175BA-9406-DE4F-8F70-03204A8CCF92}">
      <dgm:prSet phldrT="[Text]"/>
      <dgm:spPr/>
      <dgm:t>
        <a:bodyPr/>
        <a:lstStyle/>
        <a:p>
          <a:r>
            <a:rPr lang="en-US" dirty="0" smtClean="0"/>
            <a:t>Special Gypsum Plaster</a:t>
          </a:r>
          <a:endParaRPr lang="en-US" dirty="0"/>
        </a:p>
      </dgm:t>
    </dgm:pt>
    <dgm:pt modelId="{74B80BA8-72D2-4841-BB58-67E527CD14CD}" type="parTrans" cxnId="{C15EE26C-B8EF-C440-BAF6-93F81C5DAA7C}">
      <dgm:prSet/>
      <dgm:spPr/>
      <dgm:t>
        <a:bodyPr/>
        <a:lstStyle/>
        <a:p>
          <a:endParaRPr lang="en-US"/>
        </a:p>
      </dgm:t>
    </dgm:pt>
    <dgm:pt modelId="{F98FA98D-586F-DA4B-B88D-350850416704}" type="sibTrans" cxnId="{C15EE26C-B8EF-C440-BAF6-93F81C5DAA7C}">
      <dgm:prSet/>
      <dgm:spPr/>
      <dgm:t>
        <a:bodyPr/>
        <a:lstStyle/>
        <a:p>
          <a:endParaRPr lang="en-US"/>
        </a:p>
      </dgm:t>
    </dgm:pt>
    <dgm:pt modelId="{CFF974DF-73D5-E44F-8F88-62684A16F597}" type="pres">
      <dgm:prSet presAssocID="{0ACF292A-AF78-D44E-900F-426E97511FB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38C98C-F206-6C41-83FC-0D3AB2FC159F}" type="pres">
      <dgm:prSet presAssocID="{0ACF292A-AF78-D44E-900F-426E97511FB5}" presName="ellipse" presStyleLbl="trBgShp" presStyleIdx="0" presStyleCnt="1" custLinFactNeighborX="1890" custLinFactNeighborY="-5445"/>
      <dgm:spPr/>
    </dgm:pt>
    <dgm:pt modelId="{6A6BE966-67E5-1041-97F1-58B418FA7EDB}" type="pres">
      <dgm:prSet presAssocID="{0ACF292A-AF78-D44E-900F-426E97511FB5}" presName="arrow1" presStyleLbl="fgShp" presStyleIdx="0" presStyleCnt="1"/>
      <dgm:spPr/>
    </dgm:pt>
    <dgm:pt modelId="{96198483-5A24-9C43-A405-2A3605A6F6E6}" type="pres">
      <dgm:prSet presAssocID="{0ACF292A-AF78-D44E-900F-426E97511FB5}" presName="rectangle" presStyleLbl="revTx" presStyleIdx="0" presStyleCnt="1" custScaleX="98496" custScaleY="21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77E0C-2F2F-C844-9C0A-6602C89E128E}" type="pres">
      <dgm:prSet presAssocID="{1A864993-FBDF-D242-A3EF-E08726BC4A5B}" presName="item1" presStyleLbl="node1" presStyleIdx="0" presStyleCnt="3" custScaleX="115026" custScaleY="120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9AD39-AB33-EE42-B738-B2FA99888BAA}" type="pres">
      <dgm:prSet presAssocID="{D09D11E1-DAD6-CC48-A66B-A2C8D64F4320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ACDE0-730E-0F40-BA72-A59D3E34553F}" type="pres">
      <dgm:prSet presAssocID="{F5D175BA-9406-DE4F-8F70-03204A8CCF92}" presName="item3" presStyleLbl="node1" presStyleIdx="2" presStyleCnt="3" custScaleX="122355" custScaleY="121905" custLinFactNeighborX="12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9739B-EA22-3D42-973F-801D2D0044F2}" type="pres">
      <dgm:prSet presAssocID="{0ACF292A-AF78-D44E-900F-426E97511FB5}" presName="funnel" presStyleLbl="trAlignAcc1" presStyleIdx="0" presStyleCnt="1" custLinFactNeighborX="1220" custLinFactNeighborY="-2030"/>
      <dgm:spPr/>
    </dgm:pt>
  </dgm:ptLst>
  <dgm:cxnLst>
    <dgm:cxn modelId="{A1178AB9-E79D-324C-A682-C3C1E49945D5}" type="presOf" srcId="{E04B7B02-B514-194F-AFE2-C7E72352E7CE}" destId="{3BEACDE0-730E-0F40-BA72-A59D3E34553F}" srcOrd="0" destOrd="0" presId="urn:microsoft.com/office/officeart/2005/8/layout/funnel1"/>
    <dgm:cxn modelId="{FA0EA456-390F-4343-99D6-939A2F40615C}" type="presOf" srcId="{1A864993-FBDF-D242-A3EF-E08726BC4A5B}" destId="{5069AD39-AB33-EE42-B738-B2FA99888BAA}" srcOrd="0" destOrd="0" presId="urn:microsoft.com/office/officeart/2005/8/layout/funnel1"/>
    <dgm:cxn modelId="{145F799E-C31D-9145-87B4-CE04D74F23B2}" type="presOf" srcId="{0ACF292A-AF78-D44E-900F-426E97511FB5}" destId="{CFF974DF-73D5-E44F-8F88-62684A16F597}" srcOrd="0" destOrd="0" presId="urn:microsoft.com/office/officeart/2005/8/layout/funnel1"/>
    <dgm:cxn modelId="{A1008CF9-D300-7E4C-BBBD-584B92020887}" srcId="{0ACF292A-AF78-D44E-900F-426E97511FB5}" destId="{D09D11E1-DAD6-CC48-A66B-A2C8D64F4320}" srcOrd="2" destOrd="0" parTransId="{EDAE4E73-C3D9-154C-B77C-F4B5BE652218}" sibTransId="{B237F136-5C3A-9146-B76A-34FCF21BD1EC}"/>
    <dgm:cxn modelId="{7BE5534F-A8CF-4A4F-9406-00134FD58949}" srcId="{0ACF292A-AF78-D44E-900F-426E97511FB5}" destId="{1A864993-FBDF-D242-A3EF-E08726BC4A5B}" srcOrd="1" destOrd="0" parTransId="{B08329D8-EF84-7B4F-BE51-A5D9022A08C8}" sibTransId="{9BDFB020-DE41-F246-AD3A-618A436EA7BE}"/>
    <dgm:cxn modelId="{15364A25-224B-F349-868E-6B8AD4F61C7B}" srcId="{0ACF292A-AF78-D44E-900F-426E97511FB5}" destId="{E04B7B02-B514-194F-AFE2-C7E72352E7CE}" srcOrd="0" destOrd="0" parTransId="{219A7023-8E92-C04E-B6A6-0E74BEF4E99D}" sibTransId="{34D8A87C-073F-CF40-892D-6A0D1FCE20D0}"/>
    <dgm:cxn modelId="{5A6A20AD-8F6D-F947-B0A9-B028ED9529F6}" type="presOf" srcId="{D09D11E1-DAD6-CC48-A66B-A2C8D64F4320}" destId="{C3A77E0C-2F2F-C844-9C0A-6602C89E128E}" srcOrd="0" destOrd="0" presId="urn:microsoft.com/office/officeart/2005/8/layout/funnel1"/>
    <dgm:cxn modelId="{BA6C1AEE-A49C-384B-A21E-8166FD1F5574}" type="presOf" srcId="{F5D175BA-9406-DE4F-8F70-03204A8CCF92}" destId="{96198483-5A24-9C43-A405-2A3605A6F6E6}" srcOrd="0" destOrd="0" presId="urn:microsoft.com/office/officeart/2005/8/layout/funnel1"/>
    <dgm:cxn modelId="{C15EE26C-B8EF-C440-BAF6-93F81C5DAA7C}" srcId="{0ACF292A-AF78-D44E-900F-426E97511FB5}" destId="{F5D175BA-9406-DE4F-8F70-03204A8CCF92}" srcOrd="3" destOrd="0" parTransId="{74B80BA8-72D2-4841-BB58-67E527CD14CD}" sibTransId="{F98FA98D-586F-DA4B-B88D-350850416704}"/>
    <dgm:cxn modelId="{2858EB12-12CF-E449-9878-8ED5FC0BA877}" type="presParOf" srcId="{CFF974DF-73D5-E44F-8F88-62684A16F597}" destId="{2738C98C-F206-6C41-83FC-0D3AB2FC159F}" srcOrd="0" destOrd="0" presId="urn:microsoft.com/office/officeart/2005/8/layout/funnel1"/>
    <dgm:cxn modelId="{C448EF91-CA6F-474A-9ECF-DBBD469240FE}" type="presParOf" srcId="{CFF974DF-73D5-E44F-8F88-62684A16F597}" destId="{6A6BE966-67E5-1041-97F1-58B418FA7EDB}" srcOrd="1" destOrd="0" presId="urn:microsoft.com/office/officeart/2005/8/layout/funnel1"/>
    <dgm:cxn modelId="{9428CF1F-EA1A-FC4A-ADD0-D87345387061}" type="presParOf" srcId="{CFF974DF-73D5-E44F-8F88-62684A16F597}" destId="{96198483-5A24-9C43-A405-2A3605A6F6E6}" srcOrd="2" destOrd="0" presId="urn:microsoft.com/office/officeart/2005/8/layout/funnel1"/>
    <dgm:cxn modelId="{851C0B04-5A96-BE44-804C-9610A9E2A5DA}" type="presParOf" srcId="{CFF974DF-73D5-E44F-8F88-62684A16F597}" destId="{C3A77E0C-2F2F-C844-9C0A-6602C89E128E}" srcOrd="3" destOrd="0" presId="urn:microsoft.com/office/officeart/2005/8/layout/funnel1"/>
    <dgm:cxn modelId="{9F5FA03A-EE41-194B-B245-89E301A8921B}" type="presParOf" srcId="{CFF974DF-73D5-E44F-8F88-62684A16F597}" destId="{5069AD39-AB33-EE42-B738-B2FA99888BAA}" srcOrd="4" destOrd="0" presId="urn:microsoft.com/office/officeart/2005/8/layout/funnel1"/>
    <dgm:cxn modelId="{1591EE97-526B-114B-9BE4-DD81AFD90707}" type="presParOf" srcId="{CFF974DF-73D5-E44F-8F88-62684A16F597}" destId="{3BEACDE0-730E-0F40-BA72-A59D3E34553F}" srcOrd="5" destOrd="0" presId="urn:microsoft.com/office/officeart/2005/8/layout/funnel1"/>
    <dgm:cxn modelId="{F9C432B9-E81B-B049-A2D8-73A21CA17C93}" type="presParOf" srcId="{CFF974DF-73D5-E44F-8F88-62684A16F597}" destId="{0459739B-EA22-3D42-973F-801D2D0044F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F292A-AF78-D44E-900F-426E97511FB5}" type="doc">
      <dgm:prSet loTypeId="urn:microsoft.com/office/officeart/2005/8/layout/funnel1" loCatId="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4B7B02-B514-194F-AFE2-C7E72352E7CE}">
      <dgm:prSet phldrT="[Text]" custT="1"/>
      <dgm:spPr/>
      <dgm:t>
        <a:bodyPr/>
        <a:lstStyle/>
        <a:p>
          <a:r>
            <a:rPr lang="en-US" sz="900" b="1" dirty="0" smtClean="0">
              <a:solidFill>
                <a:srgbClr val="000090"/>
              </a:solidFill>
            </a:rPr>
            <a:t>Gypsum</a:t>
          </a:r>
          <a:endParaRPr lang="en-US" sz="900" b="1" dirty="0">
            <a:solidFill>
              <a:srgbClr val="000090"/>
            </a:solidFill>
          </a:endParaRPr>
        </a:p>
      </dgm:t>
    </dgm:pt>
    <dgm:pt modelId="{219A7023-8E92-C04E-B6A6-0E74BEF4E99D}" type="parTrans" cxnId="{15364A25-224B-F349-868E-6B8AD4F61C7B}">
      <dgm:prSet/>
      <dgm:spPr/>
      <dgm:t>
        <a:bodyPr/>
        <a:lstStyle/>
        <a:p>
          <a:endParaRPr lang="en-US"/>
        </a:p>
      </dgm:t>
    </dgm:pt>
    <dgm:pt modelId="{34D8A87C-073F-CF40-892D-6A0D1FCE20D0}" type="sibTrans" cxnId="{15364A25-224B-F349-868E-6B8AD4F61C7B}">
      <dgm:prSet/>
      <dgm:spPr/>
      <dgm:t>
        <a:bodyPr/>
        <a:lstStyle/>
        <a:p>
          <a:endParaRPr lang="en-US"/>
        </a:p>
      </dgm:t>
    </dgm:pt>
    <dgm:pt modelId="{1A864993-FBDF-D242-A3EF-E08726BC4A5B}">
      <dgm:prSet phldrT="[Text]" custT="1"/>
      <dgm:spPr/>
      <dgm:t>
        <a:bodyPr/>
        <a:lstStyle/>
        <a:p>
          <a:r>
            <a:rPr lang="en-US" sz="1200" b="1" dirty="0" smtClean="0">
              <a:solidFill>
                <a:srgbClr val="000090"/>
              </a:solidFill>
            </a:rPr>
            <a:t>Soap</a:t>
          </a:r>
          <a:endParaRPr lang="en-US" sz="1200" b="1" dirty="0">
            <a:solidFill>
              <a:srgbClr val="000090"/>
            </a:solidFill>
          </a:endParaRPr>
        </a:p>
      </dgm:t>
    </dgm:pt>
    <dgm:pt modelId="{B08329D8-EF84-7B4F-BE51-A5D9022A08C8}" type="parTrans" cxnId="{7BE5534F-A8CF-4A4F-9406-00134FD58949}">
      <dgm:prSet/>
      <dgm:spPr/>
      <dgm:t>
        <a:bodyPr/>
        <a:lstStyle/>
        <a:p>
          <a:endParaRPr lang="en-US"/>
        </a:p>
      </dgm:t>
    </dgm:pt>
    <dgm:pt modelId="{9BDFB020-DE41-F246-AD3A-618A436EA7BE}" type="sibTrans" cxnId="{7BE5534F-A8CF-4A4F-9406-00134FD58949}">
      <dgm:prSet/>
      <dgm:spPr/>
      <dgm:t>
        <a:bodyPr/>
        <a:lstStyle/>
        <a:p>
          <a:endParaRPr lang="en-US"/>
        </a:p>
      </dgm:t>
    </dgm:pt>
    <dgm:pt modelId="{D09D11E1-DAD6-CC48-A66B-A2C8D64F4320}">
      <dgm:prSet phldrT="[Text]" custT="1"/>
      <dgm:spPr/>
      <dgm:t>
        <a:bodyPr/>
        <a:lstStyle/>
        <a:p>
          <a:r>
            <a:rPr lang="en-US" sz="800" b="1" dirty="0" smtClean="0">
              <a:solidFill>
                <a:srgbClr val="000090"/>
              </a:solidFill>
            </a:rPr>
            <a:t>Nano Glass Particles</a:t>
          </a:r>
          <a:endParaRPr lang="en-US" sz="800" b="1" dirty="0">
            <a:solidFill>
              <a:srgbClr val="000090"/>
            </a:solidFill>
          </a:endParaRPr>
        </a:p>
      </dgm:t>
    </dgm:pt>
    <dgm:pt modelId="{EDAE4E73-C3D9-154C-B77C-F4B5BE652218}" type="parTrans" cxnId="{A1008CF9-D300-7E4C-BBBD-584B92020887}">
      <dgm:prSet/>
      <dgm:spPr/>
      <dgm:t>
        <a:bodyPr/>
        <a:lstStyle/>
        <a:p>
          <a:endParaRPr lang="en-US"/>
        </a:p>
      </dgm:t>
    </dgm:pt>
    <dgm:pt modelId="{B237F136-5C3A-9146-B76A-34FCF21BD1EC}" type="sibTrans" cxnId="{A1008CF9-D300-7E4C-BBBD-584B92020887}">
      <dgm:prSet/>
      <dgm:spPr/>
      <dgm:t>
        <a:bodyPr/>
        <a:lstStyle/>
        <a:p>
          <a:endParaRPr lang="en-US"/>
        </a:p>
      </dgm:t>
    </dgm:pt>
    <dgm:pt modelId="{F5D175BA-9406-DE4F-8F70-03204A8CCF92}">
      <dgm:prSet phldrT="[Text]"/>
      <dgm:spPr/>
      <dgm:t>
        <a:bodyPr/>
        <a:lstStyle/>
        <a:p>
          <a:r>
            <a:rPr lang="en-US" dirty="0" smtClean="0"/>
            <a:t>Special Gypsum Plaster</a:t>
          </a:r>
          <a:endParaRPr lang="en-US" dirty="0"/>
        </a:p>
      </dgm:t>
    </dgm:pt>
    <dgm:pt modelId="{74B80BA8-72D2-4841-BB58-67E527CD14CD}" type="parTrans" cxnId="{C15EE26C-B8EF-C440-BAF6-93F81C5DAA7C}">
      <dgm:prSet/>
      <dgm:spPr/>
      <dgm:t>
        <a:bodyPr/>
        <a:lstStyle/>
        <a:p>
          <a:endParaRPr lang="en-US"/>
        </a:p>
      </dgm:t>
    </dgm:pt>
    <dgm:pt modelId="{F98FA98D-586F-DA4B-B88D-350850416704}" type="sibTrans" cxnId="{C15EE26C-B8EF-C440-BAF6-93F81C5DAA7C}">
      <dgm:prSet/>
      <dgm:spPr/>
      <dgm:t>
        <a:bodyPr/>
        <a:lstStyle/>
        <a:p>
          <a:endParaRPr lang="en-US"/>
        </a:p>
      </dgm:t>
    </dgm:pt>
    <dgm:pt modelId="{CFF974DF-73D5-E44F-8F88-62684A16F597}" type="pres">
      <dgm:prSet presAssocID="{0ACF292A-AF78-D44E-900F-426E97511FB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38C98C-F206-6C41-83FC-0D3AB2FC159F}" type="pres">
      <dgm:prSet presAssocID="{0ACF292A-AF78-D44E-900F-426E97511FB5}" presName="ellipse" presStyleLbl="trBgShp" presStyleIdx="0" presStyleCnt="1" custLinFactNeighborX="1890" custLinFactNeighborY="-5445"/>
      <dgm:spPr/>
    </dgm:pt>
    <dgm:pt modelId="{6A6BE966-67E5-1041-97F1-58B418FA7EDB}" type="pres">
      <dgm:prSet presAssocID="{0ACF292A-AF78-D44E-900F-426E97511FB5}" presName="arrow1" presStyleLbl="fgShp" presStyleIdx="0" presStyleCnt="1"/>
      <dgm:spPr/>
    </dgm:pt>
    <dgm:pt modelId="{96198483-5A24-9C43-A405-2A3605A6F6E6}" type="pres">
      <dgm:prSet presAssocID="{0ACF292A-AF78-D44E-900F-426E97511FB5}" presName="rectangle" presStyleLbl="revTx" presStyleIdx="0" presStyleCnt="1" custScaleX="98496" custScaleY="2111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77E0C-2F2F-C844-9C0A-6602C89E128E}" type="pres">
      <dgm:prSet presAssocID="{1A864993-FBDF-D242-A3EF-E08726BC4A5B}" presName="item1" presStyleLbl="node1" presStyleIdx="0" presStyleCnt="3" custScaleX="115026" custScaleY="1206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9AD39-AB33-EE42-B738-B2FA99888BAA}" type="pres">
      <dgm:prSet presAssocID="{D09D11E1-DAD6-CC48-A66B-A2C8D64F4320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ACDE0-730E-0F40-BA72-A59D3E34553F}" type="pres">
      <dgm:prSet presAssocID="{F5D175BA-9406-DE4F-8F70-03204A8CCF92}" presName="item3" presStyleLbl="node1" presStyleIdx="2" presStyleCnt="3" custScaleX="122355" custScaleY="121905" custLinFactNeighborX="12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9739B-EA22-3D42-973F-801D2D0044F2}" type="pres">
      <dgm:prSet presAssocID="{0ACF292A-AF78-D44E-900F-426E97511FB5}" presName="funnel" presStyleLbl="trAlignAcc1" presStyleIdx="0" presStyleCnt="1" custLinFactNeighborX="2360" custLinFactNeighborY="-2386"/>
      <dgm:spPr/>
    </dgm:pt>
  </dgm:ptLst>
  <dgm:cxnLst>
    <dgm:cxn modelId="{B1642EC4-E5F3-CD43-AE41-B6F10561444F}" type="presOf" srcId="{D09D11E1-DAD6-CC48-A66B-A2C8D64F4320}" destId="{C3A77E0C-2F2F-C844-9C0A-6602C89E128E}" srcOrd="0" destOrd="0" presId="urn:microsoft.com/office/officeart/2005/8/layout/funnel1"/>
    <dgm:cxn modelId="{4ABFF2F2-8AB2-3C4F-B9F1-28B0310882F5}" type="presOf" srcId="{E04B7B02-B514-194F-AFE2-C7E72352E7CE}" destId="{3BEACDE0-730E-0F40-BA72-A59D3E34553F}" srcOrd="0" destOrd="0" presId="urn:microsoft.com/office/officeart/2005/8/layout/funnel1"/>
    <dgm:cxn modelId="{A70D2F75-D9BE-8C4A-B499-34662F486F27}" type="presOf" srcId="{1A864993-FBDF-D242-A3EF-E08726BC4A5B}" destId="{5069AD39-AB33-EE42-B738-B2FA99888BAA}" srcOrd="0" destOrd="0" presId="urn:microsoft.com/office/officeart/2005/8/layout/funnel1"/>
    <dgm:cxn modelId="{A1008CF9-D300-7E4C-BBBD-584B92020887}" srcId="{0ACF292A-AF78-D44E-900F-426E97511FB5}" destId="{D09D11E1-DAD6-CC48-A66B-A2C8D64F4320}" srcOrd="2" destOrd="0" parTransId="{EDAE4E73-C3D9-154C-B77C-F4B5BE652218}" sibTransId="{B237F136-5C3A-9146-B76A-34FCF21BD1EC}"/>
    <dgm:cxn modelId="{15364A25-224B-F349-868E-6B8AD4F61C7B}" srcId="{0ACF292A-AF78-D44E-900F-426E97511FB5}" destId="{E04B7B02-B514-194F-AFE2-C7E72352E7CE}" srcOrd="0" destOrd="0" parTransId="{219A7023-8E92-C04E-B6A6-0E74BEF4E99D}" sibTransId="{34D8A87C-073F-CF40-892D-6A0D1FCE20D0}"/>
    <dgm:cxn modelId="{CF017813-6756-024C-923C-A59D5CDBF3A5}" type="presOf" srcId="{F5D175BA-9406-DE4F-8F70-03204A8CCF92}" destId="{96198483-5A24-9C43-A405-2A3605A6F6E6}" srcOrd="0" destOrd="0" presId="urn:microsoft.com/office/officeart/2005/8/layout/funnel1"/>
    <dgm:cxn modelId="{F2AC16F0-A609-B54B-8129-29EFBC1B03E2}" type="presOf" srcId="{0ACF292A-AF78-D44E-900F-426E97511FB5}" destId="{CFF974DF-73D5-E44F-8F88-62684A16F597}" srcOrd="0" destOrd="0" presId="urn:microsoft.com/office/officeart/2005/8/layout/funnel1"/>
    <dgm:cxn modelId="{7BE5534F-A8CF-4A4F-9406-00134FD58949}" srcId="{0ACF292A-AF78-D44E-900F-426E97511FB5}" destId="{1A864993-FBDF-D242-A3EF-E08726BC4A5B}" srcOrd="1" destOrd="0" parTransId="{B08329D8-EF84-7B4F-BE51-A5D9022A08C8}" sibTransId="{9BDFB020-DE41-F246-AD3A-618A436EA7BE}"/>
    <dgm:cxn modelId="{C15EE26C-B8EF-C440-BAF6-93F81C5DAA7C}" srcId="{0ACF292A-AF78-D44E-900F-426E97511FB5}" destId="{F5D175BA-9406-DE4F-8F70-03204A8CCF92}" srcOrd="3" destOrd="0" parTransId="{74B80BA8-72D2-4841-BB58-67E527CD14CD}" sibTransId="{F98FA98D-586F-DA4B-B88D-350850416704}"/>
    <dgm:cxn modelId="{BC598B80-EE1F-F144-9A7B-E1A6EF50A42C}" type="presParOf" srcId="{CFF974DF-73D5-E44F-8F88-62684A16F597}" destId="{2738C98C-F206-6C41-83FC-0D3AB2FC159F}" srcOrd="0" destOrd="0" presId="urn:microsoft.com/office/officeart/2005/8/layout/funnel1"/>
    <dgm:cxn modelId="{34D9B651-BF71-294D-9FB5-56DD813E6103}" type="presParOf" srcId="{CFF974DF-73D5-E44F-8F88-62684A16F597}" destId="{6A6BE966-67E5-1041-97F1-58B418FA7EDB}" srcOrd="1" destOrd="0" presId="urn:microsoft.com/office/officeart/2005/8/layout/funnel1"/>
    <dgm:cxn modelId="{BE628067-332A-9248-8DEE-82A819A59836}" type="presParOf" srcId="{CFF974DF-73D5-E44F-8F88-62684A16F597}" destId="{96198483-5A24-9C43-A405-2A3605A6F6E6}" srcOrd="2" destOrd="0" presId="urn:microsoft.com/office/officeart/2005/8/layout/funnel1"/>
    <dgm:cxn modelId="{CA0E656F-7CD6-A149-99BC-64A7BA9533AD}" type="presParOf" srcId="{CFF974DF-73D5-E44F-8F88-62684A16F597}" destId="{C3A77E0C-2F2F-C844-9C0A-6602C89E128E}" srcOrd="3" destOrd="0" presId="urn:microsoft.com/office/officeart/2005/8/layout/funnel1"/>
    <dgm:cxn modelId="{3719DB40-AAFD-2B47-B46C-43D809BC2BF3}" type="presParOf" srcId="{CFF974DF-73D5-E44F-8F88-62684A16F597}" destId="{5069AD39-AB33-EE42-B738-B2FA99888BAA}" srcOrd="4" destOrd="0" presId="urn:microsoft.com/office/officeart/2005/8/layout/funnel1"/>
    <dgm:cxn modelId="{CFE078B8-03A7-E449-A1C7-220BF309F27B}" type="presParOf" srcId="{CFF974DF-73D5-E44F-8F88-62684A16F597}" destId="{3BEACDE0-730E-0F40-BA72-A59D3E34553F}" srcOrd="5" destOrd="0" presId="urn:microsoft.com/office/officeart/2005/8/layout/funnel1"/>
    <dgm:cxn modelId="{8453F619-0996-9F4B-9E14-9D0CDCF8DBBD}" type="presParOf" srcId="{CFF974DF-73D5-E44F-8F88-62684A16F597}" destId="{0459739B-EA22-3D42-973F-801D2D0044F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C397F-B7B6-7E4D-963E-6CFF3E7E17C1}">
      <dsp:nvSpPr>
        <dsp:cNvPr id="0" name=""/>
        <dsp:cNvSpPr/>
      </dsp:nvSpPr>
      <dsp:spPr>
        <a:xfrm rot="2562073">
          <a:off x="2417869" y="4087885"/>
          <a:ext cx="883061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883061" y="3041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ECDCD-35F3-254C-ACD9-01DC88D9ECD9}">
      <dsp:nvSpPr>
        <dsp:cNvPr id="0" name=""/>
        <dsp:cNvSpPr/>
      </dsp:nvSpPr>
      <dsp:spPr>
        <a:xfrm>
          <a:off x="2534919" y="2883906"/>
          <a:ext cx="981744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981744" y="3041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CB7C8-6F7D-D949-AA12-D6F18A3B38D2}">
      <dsp:nvSpPr>
        <dsp:cNvPr id="0" name=""/>
        <dsp:cNvSpPr/>
      </dsp:nvSpPr>
      <dsp:spPr>
        <a:xfrm rot="19037927">
          <a:off x="2417869" y="1679927"/>
          <a:ext cx="883061" cy="60820"/>
        </a:xfrm>
        <a:custGeom>
          <a:avLst/>
          <a:gdLst/>
          <a:ahLst/>
          <a:cxnLst/>
          <a:rect l="0" t="0" r="0" b="0"/>
          <a:pathLst>
            <a:path>
              <a:moveTo>
                <a:pt x="0" y="30410"/>
              </a:moveTo>
              <a:lnTo>
                <a:pt x="883061" y="3041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8B5AC-367F-B044-A380-46D1AACD2DA2}">
      <dsp:nvSpPr>
        <dsp:cNvPr id="0" name=""/>
        <dsp:cNvSpPr/>
      </dsp:nvSpPr>
      <dsp:spPr>
        <a:xfrm flipH="1">
          <a:off x="838118" y="1808969"/>
          <a:ext cx="2303728" cy="2143703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44AFCA-0C50-7D4B-911C-F0262FD7E196}">
      <dsp:nvSpPr>
        <dsp:cNvPr id="0" name=""/>
        <dsp:cNvSpPr/>
      </dsp:nvSpPr>
      <dsp:spPr>
        <a:xfrm>
          <a:off x="2961151" y="942"/>
          <a:ext cx="1680347" cy="168034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D0D0D"/>
              </a:solidFill>
            </a:rPr>
            <a:t>Mold</a:t>
          </a:r>
          <a:endParaRPr lang="en-US" sz="2400" b="1" kern="1200" dirty="0">
            <a:solidFill>
              <a:srgbClr val="0D0D0D"/>
            </a:solidFill>
          </a:endParaRPr>
        </a:p>
      </dsp:txBody>
      <dsp:txXfrm>
        <a:off x="3207232" y="247023"/>
        <a:ext cx="1188185" cy="1188185"/>
      </dsp:txXfrm>
    </dsp:sp>
    <dsp:sp modelId="{1F5AD3A6-74E8-974F-9755-47FEFFEEFE69}">
      <dsp:nvSpPr>
        <dsp:cNvPr id="0" name=""/>
        <dsp:cNvSpPr/>
      </dsp:nvSpPr>
      <dsp:spPr>
        <a:xfrm>
          <a:off x="3516664" y="2074142"/>
          <a:ext cx="1680347" cy="168034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0D0D0D"/>
              </a:solidFill>
            </a:rPr>
            <a:t>Gypsum Plaster</a:t>
          </a:r>
          <a:endParaRPr lang="en-US" sz="2400" b="1" kern="1200" dirty="0">
            <a:solidFill>
              <a:srgbClr val="0D0D0D"/>
            </a:solidFill>
          </a:endParaRPr>
        </a:p>
      </dsp:txBody>
      <dsp:txXfrm>
        <a:off x="3762745" y="2320223"/>
        <a:ext cx="1188185" cy="1188185"/>
      </dsp:txXfrm>
    </dsp:sp>
    <dsp:sp modelId="{71FF0337-8B18-B44E-9A74-190086C8E7B4}">
      <dsp:nvSpPr>
        <dsp:cNvPr id="0" name=""/>
        <dsp:cNvSpPr/>
      </dsp:nvSpPr>
      <dsp:spPr>
        <a:xfrm>
          <a:off x="2961151" y="4147342"/>
          <a:ext cx="1680347" cy="168034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Testing</a:t>
          </a:r>
          <a:endParaRPr lang="en-US" sz="20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207232" y="4393423"/>
        <a:ext cx="1188185" cy="11881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8C98C-F206-6C41-83FC-0D3AB2FC159F}">
      <dsp:nvSpPr>
        <dsp:cNvPr id="0" name=""/>
        <dsp:cNvSpPr/>
      </dsp:nvSpPr>
      <dsp:spPr>
        <a:xfrm>
          <a:off x="640713" y="146113"/>
          <a:ext cx="2190148" cy="76060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BE966-67E5-1041-97F1-58B418FA7EDB}">
      <dsp:nvSpPr>
        <dsp:cNvPr id="0" name=""/>
        <dsp:cNvSpPr/>
      </dsp:nvSpPr>
      <dsp:spPr>
        <a:xfrm>
          <a:off x="1485565" y="2050003"/>
          <a:ext cx="424447" cy="27164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98483-5A24-9C43-A405-2A3605A6F6E6}">
      <dsp:nvSpPr>
        <dsp:cNvPr id="0" name=""/>
        <dsp:cNvSpPr/>
      </dsp:nvSpPr>
      <dsp:spPr>
        <a:xfrm>
          <a:off x="694436" y="1984295"/>
          <a:ext cx="2006705" cy="107538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Special Gypsum Plaster</a:t>
          </a:r>
          <a:endParaRPr lang="en-US" sz="1900" kern="1200" dirty="0"/>
        </a:p>
      </dsp:txBody>
      <dsp:txXfrm>
        <a:off x="694436" y="1984295"/>
        <a:ext cx="2006705" cy="1075388"/>
      </dsp:txXfrm>
    </dsp:sp>
    <dsp:sp modelId="{C3A77E0C-2F2F-C844-9C0A-6602C89E128E}">
      <dsp:nvSpPr>
        <dsp:cNvPr id="0" name=""/>
        <dsp:cNvSpPr/>
      </dsp:nvSpPr>
      <dsp:spPr>
        <a:xfrm>
          <a:off x="1338183" y="928158"/>
          <a:ext cx="878804" cy="9214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000090"/>
              </a:solidFill>
            </a:rPr>
            <a:t>Nano Glass Particles</a:t>
          </a:r>
          <a:endParaRPr lang="en-US" sz="1100" b="1" kern="1200" dirty="0">
            <a:solidFill>
              <a:srgbClr val="000090"/>
            </a:solidFill>
          </a:endParaRPr>
        </a:p>
      </dsp:txBody>
      <dsp:txXfrm>
        <a:off x="1466881" y="1063101"/>
        <a:ext cx="621408" cy="651565"/>
      </dsp:txXfrm>
    </dsp:sp>
    <dsp:sp modelId="{5069AD39-AB33-EE42-B738-B2FA99888BAA}">
      <dsp:nvSpPr>
        <dsp:cNvPr id="0" name=""/>
        <dsp:cNvSpPr/>
      </dsp:nvSpPr>
      <dsp:spPr>
        <a:xfrm>
          <a:off x="848894" y="433708"/>
          <a:ext cx="764005" cy="76400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90"/>
              </a:solidFill>
            </a:rPr>
            <a:t>Soap</a:t>
          </a:r>
          <a:endParaRPr lang="en-US" sz="1400" b="1" kern="1200" dirty="0">
            <a:solidFill>
              <a:srgbClr val="000090"/>
            </a:solidFill>
          </a:endParaRPr>
        </a:p>
      </dsp:txBody>
      <dsp:txXfrm>
        <a:off x="960780" y="545594"/>
        <a:ext cx="540233" cy="540233"/>
      </dsp:txXfrm>
    </dsp:sp>
    <dsp:sp modelId="{3BEACDE0-730E-0F40-BA72-A59D3E34553F}">
      <dsp:nvSpPr>
        <dsp:cNvPr id="0" name=""/>
        <dsp:cNvSpPr/>
      </dsp:nvSpPr>
      <dsp:spPr>
        <a:xfrm>
          <a:off x="1641120" y="165311"/>
          <a:ext cx="934798" cy="93136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0090"/>
              </a:solidFill>
            </a:rPr>
            <a:t>Gypsum</a:t>
          </a:r>
          <a:endParaRPr lang="en-US" sz="1200" b="1" kern="1200" dirty="0">
            <a:solidFill>
              <a:srgbClr val="000090"/>
            </a:solidFill>
          </a:endParaRPr>
        </a:p>
      </dsp:txBody>
      <dsp:txXfrm>
        <a:off x="1778018" y="301706"/>
        <a:ext cx="661002" cy="658570"/>
      </dsp:txXfrm>
    </dsp:sp>
    <dsp:sp modelId="{0459739B-EA22-3D42-973F-801D2D0044F2}">
      <dsp:nvSpPr>
        <dsp:cNvPr id="0" name=""/>
        <dsp:cNvSpPr/>
      </dsp:nvSpPr>
      <dsp:spPr>
        <a:xfrm>
          <a:off x="538335" y="55549"/>
          <a:ext cx="2376905" cy="190152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8C98C-F206-6C41-83FC-0D3AB2FC159F}">
      <dsp:nvSpPr>
        <dsp:cNvPr id="0" name=""/>
        <dsp:cNvSpPr/>
      </dsp:nvSpPr>
      <dsp:spPr>
        <a:xfrm>
          <a:off x="469594" y="231761"/>
          <a:ext cx="1605212" cy="55746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BE966-67E5-1041-97F1-58B418FA7EDB}">
      <dsp:nvSpPr>
        <dsp:cNvPr id="0" name=""/>
        <dsp:cNvSpPr/>
      </dsp:nvSpPr>
      <dsp:spPr>
        <a:xfrm>
          <a:off x="1088807" y="1627168"/>
          <a:ext cx="311087" cy="199096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98483-5A24-9C43-A405-2A3605A6F6E6}">
      <dsp:nvSpPr>
        <dsp:cNvPr id="0" name=""/>
        <dsp:cNvSpPr/>
      </dsp:nvSpPr>
      <dsp:spPr>
        <a:xfrm>
          <a:off x="508969" y="1579008"/>
          <a:ext cx="1470763" cy="788178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Special Gypsum Plaster</a:t>
          </a:r>
          <a:endParaRPr lang="en-US" sz="1400" kern="1200" dirty="0"/>
        </a:p>
      </dsp:txBody>
      <dsp:txXfrm>
        <a:off x="508969" y="1579008"/>
        <a:ext cx="1470763" cy="788178"/>
      </dsp:txXfrm>
    </dsp:sp>
    <dsp:sp modelId="{C3A77E0C-2F2F-C844-9C0A-6602C89E128E}">
      <dsp:nvSpPr>
        <dsp:cNvPr id="0" name=""/>
        <dsp:cNvSpPr/>
      </dsp:nvSpPr>
      <dsp:spPr>
        <a:xfrm>
          <a:off x="980786" y="804941"/>
          <a:ext cx="644097" cy="67535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>
              <a:solidFill>
                <a:srgbClr val="000090"/>
              </a:solidFill>
            </a:rPr>
            <a:t>Nano Glass Particles</a:t>
          </a:r>
          <a:endParaRPr lang="en-US" sz="800" b="1" kern="1200" dirty="0">
            <a:solidFill>
              <a:srgbClr val="000090"/>
            </a:solidFill>
          </a:endParaRPr>
        </a:p>
      </dsp:txBody>
      <dsp:txXfrm>
        <a:off x="1075112" y="903844"/>
        <a:ext cx="455445" cy="477548"/>
      </dsp:txXfrm>
    </dsp:sp>
    <dsp:sp modelId="{5069AD39-AB33-EE42-B738-B2FA99888BAA}">
      <dsp:nvSpPr>
        <dsp:cNvPr id="0" name=""/>
        <dsp:cNvSpPr/>
      </dsp:nvSpPr>
      <dsp:spPr>
        <a:xfrm>
          <a:off x="622175" y="442546"/>
          <a:ext cx="559957" cy="5599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rgbClr val="000090"/>
              </a:solidFill>
            </a:rPr>
            <a:t>Soap</a:t>
          </a:r>
          <a:endParaRPr lang="en-US" sz="1200" b="1" kern="1200" dirty="0">
            <a:solidFill>
              <a:srgbClr val="000090"/>
            </a:solidFill>
          </a:endParaRPr>
        </a:p>
      </dsp:txBody>
      <dsp:txXfrm>
        <a:off x="704179" y="524550"/>
        <a:ext cx="395949" cy="395949"/>
      </dsp:txXfrm>
    </dsp:sp>
    <dsp:sp modelId="{3BEACDE0-730E-0F40-BA72-A59D3E34553F}">
      <dsp:nvSpPr>
        <dsp:cNvPr id="0" name=""/>
        <dsp:cNvSpPr/>
      </dsp:nvSpPr>
      <dsp:spPr>
        <a:xfrm>
          <a:off x="1202816" y="245831"/>
          <a:ext cx="685136" cy="6826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000090"/>
              </a:solidFill>
            </a:rPr>
            <a:t>Gypsum</a:t>
          </a:r>
          <a:endParaRPr lang="en-US" sz="900" b="1" kern="1200" dirty="0">
            <a:solidFill>
              <a:srgbClr val="000090"/>
            </a:solidFill>
          </a:endParaRPr>
        </a:p>
      </dsp:txBody>
      <dsp:txXfrm>
        <a:off x="1303152" y="345798"/>
        <a:ext cx="484464" cy="482682"/>
      </dsp:txXfrm>
    </dsp:sp>
    <dsp:sp modelId="{0459739B-EA22-3D42-973F-801D2D0044F2}">
      <dsp:nvSpPr>
        <dsp:cNvPr id="0" name=""/>
        <dsp:cNvSpPr/>
      </dsp:nvSpPr>
      <dsp:spPr>
        <a:xfrm>
          <a:off x="414418" y="160422"/>
          <a:ext cx="1742091" cy="139367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601AE-AD11-9C45-B1DF-532064A7DF9E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9F599-CFE5-B744-B29A-A157B2792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93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32B6C-05CE-9446-83C3-CAB7CD6CEC11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59A7D-BBCA-C544-A0B4-D6DEA80102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0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0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47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3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0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07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15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59A7D-BBCA-C544-A0B4-D6DEA80102A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4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685799"/>
            <a:ext cx="600075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3843867"/>
            <a:ext cx="48006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8467"/>
            <a:ext cx="28575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91546"/>
            <a:ext cx="4560491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228600"/>
            <a:ext cx="371475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32279"/>
            <a:ext cx="3639742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609601"/>
            <a:ext cx="325754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575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3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2006600"/>
            <a:ext cx="64008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495800"/>
            <a:ext cx="64008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3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685800"/>
            <a:ext cx="3703241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685801"/>
            <a:ext cx="370085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93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0" y="685800"/>
            <a:ext cx="348734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1270529"/>
            <a:ext cx="370324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685800"/>
            <a:ext cx="349885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1262062"/>
            <a:ext cx="3696891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56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65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0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685800"/>
            <a:ext cx="27432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685800"/>
            <a:ext cx="44577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2209800"/>
            <a:ext cx="2743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62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1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4114800"/>
            <a:ext cx="6401991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419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85800"/>
            <a:ext cx="6858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3429000"/>
            <a:ext cx="64008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4301068"/>
            <a:ext cx="64008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298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3429000"/>
            <a:ext cx="64008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5132981"/>
            <a:ext cx="64019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054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85800"/>
            <a:ext cx="6858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4978400"/>
            <a:ext cx="64008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859" y="81222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768601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579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685800"/>
            <a:ext cx="75438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3928534"/>
            <a:ext cx="64008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4766733"/>
            <a:ext cx="64008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3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457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685800"/>
            <a:ext cx="154305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85800"/>
            <a:ext cx="58674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42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81F36-D26E-4BF3-B4A0-533B6E556BF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09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146A-D1ED-4CA8-88CA-72ADE04ED5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11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5CD34-9D5D-4063-A7D9-75EA8B40779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531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D1A5-4BCB-4DA4-A4B5-ED5F661AC7C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3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FCE4E-A935-4F20-B87A-8DE972F627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2490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E23C-6C23-4BE8-B63C-CE9E26F97A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640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90A96-E5CA-4FA7-97A7-E17DE592160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13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85E7C-452A-471E-9F6A-B0D4AC8B1FC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6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9395B-4C9E-4417-81BF-B869769FCA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64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19B96-DD47-4AC3-89ED-DB00AD52668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1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FDF71-0C47-42A9-85E2-E86A583F50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0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0BA1CFD-BFF0-48BC-9BA5-4974D7A6AB15}" type="datetimeFigureOut">
              <a:rPr lang="en-US" smtClean="0"/>
              <a:pPr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12AA694-00EB-4F4B-AABB-6F50FB1789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963334"/>
            <a:ext cx="2236394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4487333"/>
            <a:ext cx="64008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685800"/>
            <a:ext cx="64008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6172201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AFD7DF7-1582-4776-A088-4FA3B8979CF3}" type="datetimeFigureOut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11/25/2014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6172201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5578476"/>
            <a:ext cx="856684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3F2051-498A-439D-A27D-BD7A123867D5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9924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  <p:sldLayoutId id="21474841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8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962704-9442-493B-B557-1864F32A8681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870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12" Type="http://schemas.microsoft.com/office/2007/relationships/hdphoto" Target="../media/hdphoto7.wdp"/><Relationship Id="rId2" Type="http://schemas.openxmlformats.org/officeDocument/2006/relationships/diagramData" Target="../diagrams/data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3.png"/><Relationship Id="rId10" Type="http://schemas.microsoft.com/office/2007/relationships/hdphoto" Target="../media/hdphoto6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0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15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microsoft.com/office/2007/relationships/hdphoto" Target="../media/hdphoto16.wdp"/><Relationship Id="rId4" Type="http://schemas.openxmlformats.org/officeDocument/2006/relationships/diagramData" Target="../diagrams/data3.xml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microsoft.com/office/2007/relationships/hdphoto" Target="../media/hdphoto18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wes.com" TargetMode="External"/><Relationship Id="rId3" Type="http://schemas.openxmlformats.org/officeDocument/2006/relationships/hyperlink" Target="http://www.globalgypsum.com" TargetMode="External"/><Relationship Id="rId7" Type="http://schemas.openxmlformats.org/officeDocument/2006/relationships/hyperlink" Target="http://www.Continental-bp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SG.com" TargetMode="External"/><Relationship Id="rId5" Type="http://schemas.openxmlformats.org/officeDocument/2006/relationships/hyperlink" Target="http://nationalgypsum.com/about/index.htm" TargetMode="External"/><Relationship Id="rId4" Type="http://schemas.openxmlformats.org/officeDocument/2006/relationships/hyperlink" Target="http://www.buildgp.com" TargetMode="External"/><Relationship Id="rId9" Type="http://schemas.openxmlformats.org/officeDocument/2006/relationships/hyperlink" Target="http://www.Homedepot.com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://www.USG.com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www.buildgp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mailto:Info@continental-bp.com" TargetMode="External"/><Relationship Id="rId4" Type="http://schemas.openxmlformats.org/officeDocument/2006/relationships/hyperlink" Target="http://www.Continental-bp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02" y="0"/>
            <a:ext cx="7457909" cy="1302695"/>
          </a:xfrm>
        </p:spPr>
        <p:txBody>
          <a:bodyPr>
            <a:noAutofit/>
          </a:bodyPr>
          <a:lstStyle/>
          <a:p>
            <a:r>
              <a:rPr lang="en-US" sz="5400" dirty="0" smtClean="0"/>
              <a:t>Next Generation Drywall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060" y="5029542"/>
            <a:ext cx="4212771" cy="896712"/>
          </a:xfrm>
        </p:spPr>
        <p:txBody>
          <a:bodyPr>
            <a:normAutofit/>
          </a:bodyPr>
          <a:lstStyle/>
          <a:p>
            <a:r>
              <a:rPr lang="en-US" b="1" dirty="0" smtClean="0"/>
              <a:t>Faculty </a:t>
            </a:r>
            <a:r>
              <a:rPr lang="en-US" b="1" dirty="0" err="1" smtClean="0"/>
              <a:t>Advisor:</a:t>
            </a:r>
            <a:r>
              <a:rPr lang="en-US" dirty="0" err="1"/>
              <a:t>Dr</a:t>
            </a:r>
            <a:r>
              <a:rPr lang="en-US" dirty="0"/>
              <a:t>. </a:t>
            </a:r>
            <a:r>
              <a:rPr lang="en-US" dirty="0" err="1" smtClean="0"/>
              <a:t>Sarkar</a:t>
            </a:r>
            <a:r>
              <a:rPr lang="en-US" dirty="0" smtClean="0"/>
              <a:t> &amp;</a:t>
            </a:r>
            <a:r>
              <a:rPr lang="en-US" b="1" dirty="0" smtClean="0"/>
              <a:t> </a:t>
            </a:r>
            <a:r>
              <a:rPr lang="en-US" dirty="0" err="1" smtClean="0"/>
              <a:t>Dr.Jones</a:t>
            </a:r>
            <a:endParaRPr lang="en-US" dirty="0" smtClean="0"/>
          </a:p>
          <a:p>
            <a:r>
              <a:rPr lang="en-US" b="1" dirty="0" smtClean="0"/>
              <a:t>Course Advisor: </a:t>
            </a:r>
            <a:r>
              <a:rPr lang="en-US" dirty="0" smtClean="0"/>
              <a:t>Dr. </a:t>
            </a:r>
            <a:r>
              <a:rPr lang="en-US" dirty="0" err="1" smtClean="0"/>
              <a:t>Sarkar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235809" y="502954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Daniel Quezada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2742" y="5298873"/>
            <a:ext cx="18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Ivonne Martinez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35809" y="4744646"/>
            <a:ext cx="226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Alexsandra</a:t>
            </a:r>
            <a:r>
              <a:rPr lang="en-US" dirty="0" smtClean="0"/>
              <a:t> Villarreal</a:t>
            </a:r>
            <a:endParaRPr lang="en-US" dirty="0"/>
          </a:p>
        </p:txBody>
      </p:sp>
      <p:pic>
        <p:nvPicPr>
          <p:cNvPr id="12" name="Picture 11" descr="Screen Shot 2014-09-12 at 12.08.08 PM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1571">
                        <a14:foregroundMark x1="46552" y1="74548" x2="46552" y2="74548"/>
                        <a14:foregroundMark x1="45594" y1="55873" x2="45594" y2="55873"/>
                        <a14:backgroundMark x1="5172" y1="4217" x2="5172" y2="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19" y="1302695"/>
            <a:ext cx="2927607" cy="37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110" y="305787"/>
            <a:ext cx="6998492" cy="87436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/>
              <a:t>Needs  </a:t>
            </a:r>
            <a:r>
              <a:rPr lang="en-US" sz="2800" i="1" dirty="0" smtClean="0"/>
              <a:t>(</a:t>
            </a:r>
            <a:r>
              <a:rPr lang="en-US" sz="2800" b="1" i="1" dirty="0"/>
              <a:t>Customer Requirements</a:t>
            </a:r>
            <a:r>
              <a:rPr lang="en-US" sz="2800" i="1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558" y="1413164"/>
            <a:ext cx="8108044" cy="5278581"/>
          </a:xfrm>
        </p:spPr>
        <p:txBody>
          <a:bodyPr anchor="ctr">
            <a:noAutofit/>
          </a:bodyPr>
          <a:lstStyle/>
          <a:p>
            <a:r>
              <a:rPr lang="en-US" dirty="0" smtClean="0">
                <a:solidFill>
                  <a:srgbClr val="595959"/>
                </a:solidFill>
              </a:rPr>
              <a:t>High quality product on a affordable cost </a:t>
            </a:r>
            <a:r>
              <a:rPr lang="en-US" dirty="0" smtClean="0">
                <a:solidFill>
                  <a:srgbClr val="595959"/>
                </a:solidFill>
              </a:rPr>
              <a:t>of less </a:t>
            </a:r>
            <a:r>
              <a:rPr lang="en-US" dirty="0" smtClean="0">
                <a:solidFill>
                  <a:srgbClr val="595959"/>
                </a:solidFill>
              </a:rPr>
              <a:t>than $12 per </a:t>
            </a:r>
            <a:r>
              <a:rPr lang="en-US" dirty="0" smtClean="0">
                <a:solidFill>
                  <a:srgbClr val="595959"/>
                </a:solidFill>
              </a:rPr>
              <a:t>sheet (4’X8’)</a:t>
            </a:r>
            <a:endParaRPr lang="en-US" dirty="0" smtClean="0">
              <a:solidFill>
                <a:srgbClr val="595959"/>
              </a:solidFill>
            </a:endParaRPr>
          </a:p>
          <a:p>
            <a:r>
              <a:rPr lang="en-US" dirty="0" smtClean="0">
                <a:solidFill>
                  <a:srgbClr val="595959"/>
                </a:solidFill>
              </a:rPr>
              <a:t>Fire resistant</a:t>
            </a:r>
          </a:p>
          <a:p>
            <a:pPr lvl="1"/>
            <a:r>
              <a:rPr lang="en-US" sz="2000" dirty="0" smtClean="0">
                <a:solidFill>
                  <a:srgbClr val="595959"/>
                </a:solidFill>
              </a:rPr>
              <a:t>ASTM E 119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 Type-X Standard</a:t>
            </a:r>
          </a:p>
          <a:p>
            <a:pPr lvl="2">
              <a:buClr>
                <a:srgbClr val="E8BC4A">
                  <a:lumMod val="60000"/>
                  <a:lumOff val="40000"/>
                </a:srgbClr>
              </a:buClr>
            </a:pPr>
            <a:r>
              <a:rPr lang="en-US" dirty="0">
                <a:solidFill>
                  <a:srgbClr val="595959"/>
                </a:solidFill>
              </a:rPr>
              <a:t>ASTM C1396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Better (30% more) Insulation</a:t>
            </a:r>
          </a:p>
          <a:p>
            <a:r>
              <a:rPr lang="en-US" dirty="0" smtClean="0">
                <a:solidFill>
                  <a:srgbClr val="595959"/>
                </a:solidFill>
              </a:rPr>
              <a:t>Better Acoustic Insulation</a:t>
            </a:r>
          </a:p>
          <a:p>
            <a:endParaRPr lang="en-US" dirty="0" smtClean="0">
              <a:solidFill>
                <a:srgbClr val="595959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BC300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7330" y="3272419"/>
            <a:ext cx="3525158" cy="26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10236" y="2079446"/>
            <a:ext cx="6930689" cy="2531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Lightweight product</a:t>
            </a:r>
            <a:br>
              <a:rPr lang="en-US" sz="2800" dirty="0" smtClean="0"/>
            </a:br>
            <a:r>
              <a:rPr lang="en-US" sz="2800" dirty="0" smtClean="0"/>
              <a:t> ( &lt; 71 Lb. per sheet)</a:t>
            </a:r>
          </a:p>
          <a:p>
            <a:r>
              <a:rPr lang="en-US" sz="2800" dirty="0" smtClean="0"/>
              <a:t>Good quality product</a:t>
            </a:r>
          </a:p>
          <a:p>
            <a:r>
              <a:rPr lang="en-US" sz="2800" dirty="0" smtClean="0"/>
              <a:t>High performance Drywall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7332" y="3254233"/>
            <a:ext cx="3535679" cy="26517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Wants </a:t>
            </a:r>
            <a:r>
              <a:rPr lang="en-US" sz="3600" i="1" dirty="0"/>
              <a:t>(Customer Expectations)</a:t>
            </a:r>
          </a:p>
        </p:txBody>
      </p:sp>
    </p:spTree>
    <p:extLst>
      <p:ext uri="{BB962C8B-B14F-4D97-AF65-F5344CB8AC3E}">
        <p14:creationId xmlns:p14="http://schemas.microsoft.com/office/powerpoint/2010/main" val="492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Next Generation Drywall w/Advanced Features like High Thermal Insulation, Excellent Fire Retardation, &amp; Acoustic Attenuation</a:t>
            </a:r>
          </a:p>
          <a:p>
            <a:r>
              <a:rPr lang="en-US" dirty="0" smtClean="0"/>
              <a:t>Sustainable design methodology using Recycled Glass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9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00" y="430931"/>
            <a:ext cx="8042276" cy="730098"/>
          </a:xfrm>
        </p:spPr>
        <p:txBody>
          <a:bodyPr/>
          <a:lstStyle/>
          <a:p>
            <a:pPr algn="l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85568"/>
            <a:ext cx="7331773" cy="3838643"/>
          </a:xfrm>
        </p:spPr>
        <p:txBody>
          <a:bodyPr/>
          <a:lstStyle/>
          <a:p>
            <a:r>
              <a:rPr lang="en-US" dirty="0" smtClean="0"/>
              <a:t>Increase thermal insulation by 30% using Nano particles. </a:t>
            </a:r>
          </a:p>
          <a:p>
            <a:r>
              <a:rPr lang="en-US" dirty="0" smtClean="0"/>
              <a:t>Prolongation of fire retardant capacity to more than 20 min.  </a:t>
            </a:r>
          </a:p>
          <a:p>
            <a:r>
              <a:rPr lang="en-US" dirty="0"/>
              <a:t>Maintain weight under </a:t>
            </a:r>
            <a:r>
              <a:rPr lang="en-US" dirty="0" smtClean="0"/>
              <a:t>2.2lb/SF</a:t>
            </a:r>
            <a:endParaRPr lang="en-US" dirty="0"/>
          </a:p>
          <a:p>
            <a:r>
              <a:rPr lang="en-US" dirty="0" smtClean="0"/>
              <a:t>Keep final product cost below $11.00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11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5" y="2115238"/>
            <a:ext cx="8292591" cy="344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55" y="-95660"/>
            <a:ext cx="6422796" cy="221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1" y="5561050"/>
            <a:ext cx="5344749" cy="120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220665"/>
              </p:ext>
            </p:extLst>
          </p:nvPr>
        </p:nvGraphicFramePr>
        <p:xfrm>
          <a:off x="635841" y="3822586"/>
          <a:ext cx="1532914" cy="1564640"/>
        </p:xfrm>
        <a:graphic>
          <a:graphicData uri="http://schemas.openxmlformats.org/drawingml/2006/table">
            <a:tbl>
              <a:tblPr/>
              <a:tblGrid>
                <a:gridCol w="153291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Affordable Price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Type - X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Thermal Insulation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Flexibility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Fire Resistant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Light weight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Long Life Cycle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678174"/>
              </p:ext>
            </p:extLst>
          </p:nvPr>
        </p:nvGraphicFramePr>
        <p:xfrm>
          <a:off x="7302873" y="1613063"/>
          <a:ext cx="825500" cy="391160"/>
        </p:xfrm>
        <a:graphic>
          <a:graphicData uri="http://schemas.openxmlformats.org/drawingml/2006/table">
            <a:tbl>
              <a:tblPr/>
              <a:tblGrid>
                <a:gridCol w="82550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Needs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Wants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 descr="Screen Shot 2014-11-14 at 5.15.2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54" y="2399956"/>
            <a:ext cx="1742209" cy="1414872"/>
          </a:xfrm>
          <a:prstGeom prst="rect">
            <a:avLst/>
          </a:prstGeom>
        </p:spPr>
      </p:pic>
      <p:pic>
        <p:nvPicPr>
          <p:cNvPr id="16" name="Picture 15" descr="Screen Shot 2014-11-14 at 5.20.2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2336" b="4349"/>
          <a:stretch/>
        </p:blipFill>
        <p:spPr>
          <a:xfrm>
            <a:off x="2168754" y="5431437"/>
            <a:ext cx="1774140" cy="801877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269413" y="295037"/>
            <a:ext cx="7116174" cy="11017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dirty="0" smtClean="0"/>
              <a:t>QFD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535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07876"/>
            <a:ext cx="8042276" cy="1336956"/>
          </a:xfrm>
        </p:spPr>
        <p:txBody>
          <a:bodyPr/>
          <a:lstStyle/>
          <a:p>
            <a:r>
              <a:rPr lang="en-US" b="1" dirty="0" smtClean="0"/>
              <a:t>CONCEPT DEVELOPMENT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960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METHODOLOGY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28700" y="2431473"/>
            <a:ext cx="7562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Competitive Product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Brain Storming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/>
              <a:t>Taking Advantage of Known Characteristics of Glass Nanoparticles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32700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07" y="558218"/>
            <a:ext cx="6650918" cy="63240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Typical Construction Process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>
          <a:xfrm>
            <a:off x="172044" y="2275321"/>
            <a:ext cx="4947144" cy="3720152"/>
          </a:xfrm>
        </p:spPr>
        <p:txBody>
          <a:bodyPr>
            <a:noAutofit/>
          </a:bodyPr>
          <a:lstStyle/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400" dirty="0">
                <a:ea typeface="ＭＳ 明朝"/>
                <a:cs typeface="Times New Roman"/>
              </a:rPr>
              <a:t>Cover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400" dirty="0">
                <a:ea typeface="ＭＳ 明朝"/>
                <a:cs typeface="Times New Roman"/>
              </a:rPr>
              <a:t>Thick sheets of cardboard paper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en-US" sz="2400" dirty="0">
                <a:ea typeface="ＭＳ 明朝"/>
                <a:cs typeface="Times New Roman"/>
              </a:rPr>
              <a:t>Special Gypsum Plaster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400" dirty="0">
                <a:ea typeface="ＭＳ 明朝"/>
                <a:cs typeface="Times New Roman"/>
              </a:rPr>
              <a:t>Gypsum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400" dirty="0">
                <a:ea typeface="ＭＳ 明朝"/>
                <a:cs typeface="Times New Roman"/>
              </a:rPr>
              <a:t>Soap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400" dirty="0">
                <a:ea typeface="ＭＳ 明朝"/>
                <a:cs typeface="Times New Roman"/>
              </a:rPr>
              <a:t>Nano Glass Particles</a:t>
            </a: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/>
              <a:buChar char=""/>
            </a:pPr>
            <a:r>
              <a:rPr lang="en-US" sz="2400" dirty="0" smtClean="0">
                <a:ea typeface="ＭＳ 明朝"/>
                <a:cs typeface="Times New Roman"/>
              </a:rPr>
              <a:t>Water</a:t>
            </a:r>
            <a:endParaRPr lang="en-US" sz="2400" dirty="0">
              <a:ea typeface="ＭＳ 明朝"/>
              <a:cs typeface="Times New Roman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82587" y="4147155"/>
            <a:ext cx="3858635" cy="1848318"/>
            <a:chOff x="4683817" y="3593367"/>
            <a:chExt cx="3288164" cy="1314315"/>
          </a:xfrm>
        </p:grpSpPr>
        <p:sp>
          <p:nvSpPr>
            <p:cNvPr id="6" name="Text Box 6"/>
            <p:cNvSpPr txBox="1"/>
            <p:nvPr/>
          </p:nvSpPr>
          <p:spPr>
            <a:xfrm>
              <a:off x="4683817" y="3920124"/>
              <a:ext cx="1566044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90"/>
                  </a:solidFill>
                  <a:effectLst/>
                  <a:ea typeface="ＭＳ 明朝"/>
                  <a:cs typeface="Times New Roman"/>
                </a:rPr>
                <a:t>Thick Sheet of Paper</a:t>
              </a:r>
            </a:p>
          </p:txBody>
        </p:sp>
        <p:sp>
          <p:nvSpPr>
            <p:cNvPr id="7" name="Text Box 7"/>
            <p:cNvSpPr txBox="1"/>
            <p:nvPr/>
          </p:nvSpPr>
          <p:spPr>
            <a:xfrm>
              <a:off x="4775037" y="4312818"/>
              <a:ext cx="1564519" cy="307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90"/>
                  </a:solidFill>
                  <a:effectLst/>
                  <a:ea typeface="ＭＳ 明朝"/>
                  <a:cs typeface="Times New Roman"/>
                </a:rPr>
                <a:t>Gypsum Plaster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0610" y="3593367"/>
              <a:ext cx="1821371" cy="131431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150610" y="4236323"/>
              <a:ext cx="586899" cy="210647"/>
            </a:xfrm>
            <a:prstGeom prst="straightConnector1">
              <a:avLst/>
            </a:prstGeom>
            <a:ln w="38100" cmpd="sng">
              <a:solidFill>
                <a:srgbClr val="E5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427078" y="2511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399" y="1375661"/>
            <a:ext cx="5849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It’s a panel made of gypsum plaster pressed between two thick sheets of paper.</a:t>
            </a:r>
          </a:p>
        </p:txBody>
      </p:sp>
      <p:pic>
        <p:nvPicPr>
          <p:cNvPr id="13" name="Picture 12" descr="Screen Shot 2014-09-12 at 12.08.08 PM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1571">
                        <a14:foregroundMark x1="46552" y1="74548" x2="46552" y2="74548"/>
                        <a14:foregroundMark x1="45594" y1="55873" x2="45594" y2="55873"/>
                        <a14:foregroundMark x1="46296" y1="80727" x2="46296" y2="80727"/>
                        <a14:backgroundMark x1="5172" y1="4217" x2="5172" y2="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4" y="558218"/>
            <a:ext cx="2057988" cy="261782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6038873" y="4458557"/>
            <a:ext cx="688721" cy="296232"/>
          </a:xfrm>
          <a:prstGeom prst="straightConnector1">
            <a:avLst/>
          </a:prstGeom>
          <a:ln w="38100" cmpd="sng">
            <a:solidFill>
              <a:srgbClr val="E5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8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07" y="558218"/>
            <a:ext cx="6650918" cy="63240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Typical Construction Process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7078" y="2511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Screen Shot 2014-09-12 at 12.08.08 PM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1571">
                        <a14:foregroundMark x1="46552" y1="74548" x2="46552" y2="74548"/>
                        <a14:foregroundMark x1="45594" y1="55873" x2="45594" y2="55873"/>
                        <a14:foregroundMark x1="46296" y1="80727" x2="46296" y2="80727"/>
                        <a14:backgroundMark x1="5172" y1="4217" x2="5172" y2="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985" y="262838"/>
            <a:ext cx="2057988" cy="2617824"/>
          </a:xfrm>
          <a:prstGeom prst="rect">
            <a:avLst/>
          </a:prstGeom>
        </p:spPr>
      </p:pic>
      <p:pic>
        <p:nvPicPr>
          <p:cNvPr id="10" name="how_gypsum_board_Drywall_is_mad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7078" y="1962594"/>
            <a:ext cx="5797438" cy="431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162836"/>
            <a:ext cx="7696201" cy="1162050"/>
          </a:xfrm>
        </p:spPr>
        <p:txBody>
          <a:bodyPr/>
          <a:lstStyle/>
          <a:p>
            <a:r>
              <a:rPr lang="en-US" b="1" dirty="0" smtClean="0"/>
              <a:t>Engineering Challenge</a:t>
            </a:r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678" y="2269670"/>
            <a:ext cx="6213022" cy="407398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How to make equivalent sheets of drywalls using standard materials &amp; Proposed Next </a:t>
            </a:r>
            <a:r>
              <a:rPr lang="en-US" sz="2800" b="1" dirty="0"/>
              <a:t>G</a:t>
            </a:r>
            <a:r>
              <a:rPr lang="en-US" sz="2800" b="1" dirty="0" smtClean="0"/>
              <a:t>eneration drywalls of varying compositions using different amounts of glass nanoparticles?</a:t>
            </a:r>
          </a:p>
          <a:p>
            <a:endParaRPr lang="en-US" sz="2800" b="1" dirty="0" smtClean="0"/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800" b="1" dirty="0" smtClean="0"/>
              <a:t>Develop reproducible samples by designing your own mold!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1857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02" y="0"/>
            <a:ext cx="7457909" cy="1302695"/>
          </a:xfrm>
        </p:spPr>
        <p:txBody>
          <a:bodyPr>
            <a:noAutofit/>
          </a:bodyPr>
          <a:lstStyle/>
          <a:p>
            <a:r>
              <a:rPr lang="en-US" sz="5400" dirty="0" smtClean="0"/>
              <a:t>Next Generation Drywall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060" y="5029542"/>
            <a:ext cx="4212771" cy="896712"/>
          </a:xfrm>
        </p:spPr>
        <p:txBody>
          <a:bodyPr>
            <a:normAutofit/>
          </a:bodyPr>
          <a:lstStyle/>
          <a:p>
            <a:r>
              <a:rPr lang="en-US" b="1" dirty="0" smtClean="0"/>
              <a:t>Faculty </a:t>
            </a:r>
            <a:r>
              <a:rPr lang="en-US" b="1" dirty="0" err="1" smtClean="0"/>
              <a:t>Advisor:</a:t>
            </a:r>
            <a:r>
              <a:rPr lang="en-US" dirty="0" err="1"/>
              <a:t>Dr</a:t>
            </a:r>
            <a:r>
              <a:rPr lang="en-US" dirty="0"/>
              <a:t>. </a:t>
            </a:r>
            <a:r>
              <a:rPr lang="en-US" dirty="0" err="1" smtClean="0"/>
              <a:t>Sarkar</a:t>
            </a:r>
            <a:r>
              <a:rPr lang="en-US" dirty="0" smtClean="0"/>
              <a:t> &amp;</a:t>
            </a:r>
            <a:r>
              <a:rPr lang="en-US" b="1" dirty="0" smtClean="0"/>
              <a:t> </a:t>
            </a:r>
            <a:r>
              <a:rPr lang="en-US" dirty="0" err="1" smtClean="0"/>
              <a:t>Dr.Jones</a:t>
            </a:r>
            <a:endParaRPr lang="en-US" dirty="0" smtClean="0"/>
          </a:p>
          <a:p>
            <a:r>
              <a:rPr lang="en-US" b="1" dirty="0" smtClean="0"/>
              <a:t>Course Advisor: </a:t>
            </a:r>
            <a:r>
              <a:rPr lang="en-US" dirty="0" smtClean="0"/>
              <a:t>Dr. </a:t>
            </a:r>
            <a:r>
              <a:rPr lang="en-US" dirty="0" err="1" smtClean="0"/>
              <a:t>Sarkar</a:t>
            </a:r>
            <a:endParaRPr lang="en-US" dirty="0" smtClean="0"/>
          </a:p>
        </p:txBody>
      </p:sp>
      <p:pic>
        <p:nvPicPr>
          <p:cNvPr id="4" name="Picture 3" descr="IMAG2273_1_1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1" y="2622841"/>
            <a:ext cx="1388960" cy="1390928"/>
          </a:xfrm>
          <a:prstGeom prst="rect">
            <a:avLst/>
          </a:prstGeom>
        </p:spPr>
      </p:pic>
      <p:pic>
        <p:nvPicPr>
          <p:cNvPr id="7" name="Picture 6" descr="image (1).jpe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20734" r="21948" b="41621"/>
          <a:stretch/>
        </p:blipFill>
        <p:spPr>
          <a:xfrm>
            <a:off x="1632656" y="2622841"/>
            <a:ext cx="1369531" cy="1347992"/>
          </a:xfrm>
          <a:prstGeom prst="rect">
            <a:avLst/>
          </a:prstGeom>
        </p:spPr>
      </p:pic>
      <p:pic>
        <p:nvPicPr>
          <p:cNvPr id="8" name="Picture 7" descr="IMAG2463-1-1_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4" t="2949" r="12941" b="33890"/>
          <a:stretch/>
        </p:blipFill>
        <p:spPr>
          <a:xfrm>
            <a:off x="3927280" y="2622841"/>
            <a:ext cx="1449577" cy="1390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3676" y="3977707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Daniel Quezada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1206" y="3960201"/>
            <a:ext cx="1804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Ivonne Martinez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69673" y="3970833"/>
            <a:ext cx="2263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Alexsandra</a:t>
            </a:r>
            <a:r>
              <a:rPr lang="en-US" dirty="0" smtClean="0">
                <a:solidFill>
                  <a:prstClr val="black"/>
                </a:solidFill>
              </a:rPr>
              <a:t> Villarreal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7" y="2518792"/>
            <a:ext cx="8042276" cy="1336956"/>
          </a:xfrm>
        </p:spPr>
        <p:txBody>
          <a:bodyPr/>
          <a:lstStyle/>
          <a:p>
            <a:r>
              <a:rPr lang="en-US" sz="5400" b="1" dirty="0" smtClean="0"/>
              <a:t>Functional Decomposition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112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005" y="1005139"/>
            <a:ext cx="6650918" cy="63240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Functional Decomposition for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Next Generation Drywall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7078" y="25113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383338793"/>
              </p:ext>
            </p:extLst>
          </p:nvPr>
        </p:nvGraphicFramePr>
        <p:xfrm>
          <a:off x="2635762" y="964714"/>
          <a:ext cx="8288421" cy="582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Screen Shot 2014-09-12 at 2.15.17 PM.png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86" l="247" r="100000">
                        <a14:foregroundMark x1="50864" y1="4856" x2="50864" y2="4856"/>
                        <a14:foregroundMark x1="31235" y1="17086" x2="31235" y2="17086"/>
                        <a14:backgroundMark x1="77901" y1="8633" x2="77901" y2="8633"/>
                        <a14:backgroundMark x1="35062" y1="9353" x2="35062" y2="9353"/>
                        <a14:backgroundMark x1="79259" y1="16187" x2="79259" y2="16187"/>
                        <a14:backgroundMark x1="27778" y1="7554" x2="27778" y2="7554"/>
                        <a14:backgroundMark x1="64938" y1="12410" x2="64938" y2="12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9" y="4000439"/>
            <a:ext cx="3459182" cy="2374451"/>
          </a:xfrm>
          <a:prstGeom prst="rect">
            <a:avLst/>
          </a:prstGeom>
        </p:spPr>
      </p:pic>
      <p:pic>
        <p:nvPicPr>
          <p:cNvPr id="7" name="Picture 6" descr="Screen Shot 2014-10-17 at 2.23.48 PM.png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724" y="1442435"/>
            <a:ext cx="1173067" cy="885506"/>
          </a:xfrm>
          <a:prstGeom prst="rect">
            <a:avLst/>
          </a:prstGeom>
        </p:spPr>
      </p:pic>
      <p:pic>
        <p:nvPicPr>
          <p:cNvPr id="8" name="Picture 7" descr="Screen Shot 2014-10-17 at 2.23.41 PM.png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545" l="6098" r="94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4552">
            <a:off x="7237594" y="566428"/>
            <a:ext cx="928609" cy="889782"/>
          </a:xfrm>
          <a:prstGeom prst="rect">
            <a:avLst/>
          </a:prstGeom>
        </p:spPr>
      </p:pic>
      <p:pic>
        <p:nvPicPr>
          <p:cNvPr id="9" name="Picture 8" descr="drywall-hand-1007.jpg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7" b="100000" l="10000" r="100000">
                        <a14:foregroundMark x1="82540" y1="24101" x2="82540" y2="24101"/>
                        <a14:foregroundMark x1="48730" y1="35729" x2="48730" y2="35729"/>
                        <a14:foregroundMark x1="43016" y1="48626" x2="43016" y2="48626"/>
                        <a14:foregroundMark x1="30794" y1="67019" x2="30794" y2="67019"/>
                        <a14:backgroundMark x1="37460" y1="32981" x2="37460" y2="32981"/>
                        <a14:backgroundMark x1="93175" y1="87526" x2="93175" y2="87526"/>
                        <a14:backgroundMark x1="86508" y1="60888" x2="86508" y2="60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-11763"/>
          <a:stretch/>
        </p:blipFill>
        <p:spPr>
          <a:xfrm>
            <a:off x="7660040" y="3139828"/>
            <a:ext cx="1707389" cy="12818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08" b="89931" l="3241" r="89815">
                        <a14:foregroundMark x1="20370" y1="44097" x2="20370" y2="44097"/>
                        <a14:foregroundMark x1="14583" y1="44097" x2="14583" y2="44097"/>
                        <a14:foregroundMark x1="11806" y1="43403" x2="11806" y2="43403"/>
                        <a14:foregroundMark x1="9028" y1="41667" x2="9028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2621" y="5494710"/>
            <a:ext cx="1947956" cy="129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7 at 2.23.48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8" y="4250187"/>
            <a:ext cx="3366134" cy="25409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02328"/>
            <a:ext cx="8042276" cy="71992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Sub Function I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Mold</a:t>
            </a:r>
            <a:endParaRPr lang="en-US" b="1" i="1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815721"/>
              </p:ext>
            </p:extLst>
          </p:nvPr>
        </p:nvGraphicFramePr>
        <p:xfrm>
          <a:off x="1632030" y="1842963"/>
          <a:ext cx="3755440" cy="2331987"/>
        </p:xfrm>
        <a:graphic>
          <a:graphicData uri="http://schemas.openxmlformats.org/drawingml/2006/table">
            <a:tbl>
              <a:tblPr/>
              <a:tblGrid>
                <a:gridCol w="753933"/>
                <a:gridCol w="1479416"/>
                <a:gridCol w="1522091"/>
              </a:tblGrid>
              <a:tr h="23452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Design Constraints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3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3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Heat Resistant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24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/>
                        </a:rPr>
                        <a:t>Manufacturability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24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3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Concept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Variants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3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434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424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Screen Shot 2014-10-17 at 2.23.41 PM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45" l="6098" r="94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4552">
            <a:off x="6185234" y="1599653"/>
            <a:ext cx="2664659" cy="255324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026"/>
              </p:ext>
            </p:extLst>
          </p:nvPr>
        </p:nvGraphicFramePr>
        <p:xfrm>
          <a:off x="427789" y="4478421"/>
          <a:ext cx="6069263" cy="1376946"/>
        </p:xfrm>
        <a:graphic>
          <a:graphicData uri="http://schemas.openxmlformats.org/drawingml/2006/table">
            <a:tbl>
              <a:tblPr/>
              <a:tblGrid>
                <a:gridCol w="1466978"/>
                <a:gridCol w="762253"/>
                <a:gridCol w="949221"/>
                <a:gridCol w="1063884"/>
                <a:gridCol w="661973"/>
                <a:gridCol w="1164954"/>
              </a:tblGrid>
              <a:tr h="4417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Mold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Resistant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Manufacturability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Score</a:t>
                      </a:r>
                    </a:p>
                    <a:p>
                      <a:pPr algn="ctr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28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4830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Heat Resistant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8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Manufacturability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2895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6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02328"/>
            <a:ext cx="8042276" cy="719922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Sub Function I 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Mold</a:t>
            </a:r>
            <a:endParaRPr lang="en-US" b="1" i="1" dirty="0">
              <a:solidFill>
                <a:srgbClr val="00009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751862"/>
              </p:ext>
            </p:extLst>
          </p:nvPr>
        </p:nvGraphicFramePr>
        <p:xfrm>
          <a:off x="1685596" y="1722250"/>
          <a:ext cx="5359400" cy="1104900"/>
        </p:xfrm>
        <a:graphic>
          <a:graphicData uri="http://schemas.openxmlformats.org/drawingml/2006/table">
            <a:tbl>
              <a:tblPr/>
              <a:tblGrid>
                <a:gridCol w="1295400"/>
                <a:gridCol w="673100"/>
                <a:gridCol w="8382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(min)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817876"/>
              </p:ext>
            </p:extLst>
          </p:nvPr>
        </p:nvGraphicFramePr>
        <p:xfrm>
          <a:off x="1685596" y="2909499"/>
          <a:ext cx="5359400" cy="1122680"/>
        </p:xfrm>
        <a:graphic>
          <a:graphicData uri="http://schemas.openxmlformats.org/drawingml/2006/table">
            <a:tbl>
              <a:tblPr/>
              <a:tblGrid>
                <a:gridCol w="1295400"/>
                <a:gridCol w="673100"/>
                <a:gridCol w="8382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Resistant          &gt; 450° 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313608"/>
              </p:ext>
            </p:extLst>
          </p:nvPr>
        </p:nvGraphicFramePr>
        <p:xfrm>
          <a:off x="1685596" y="4106840"/>
          <a:ext cx="5359400" cy="1084580"/>
        </p:xfrm>
        <a:graphic>
          <a:graphicData uri="http://schemas.openxmlformats.org/drawingml/2006/table">
            <a:tbl>
              <a:tblPr/>
              <a:tblGrid>
                <a:gridCol w="1295400"/>
                <a:gridCol w="673100"/>
                <a:gridCol w="8382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Manufacturability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177399"/>
              </p:ext>
            </p:extLst>
          </p:nvPr>
        </p:nvGraphicFramePr>
        <p:xfrm>
          <a:off x="2170782" y="5420560"/>
          <a:ext cx="4298404" cy="927100"/>
        </p:xfrm>
        <a:graphic>
          <a:graphicData uri="http://schemas.openxmlformats.org/drawingml/2006/table">
            <a:tbl>
              <a:tblPr/>
              <a:tblGrid>
                <a:gridCol w="800100"/>
                <a:gridCol w="673100"/>
                <a:gridCol w="901283"/>
                <a:gridCol w="1250821"/>
                <a:gridCol w="673100"/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Cost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Resitant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Manufacturability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SCORE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Steel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0.037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0.349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Aluminum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0.074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0.194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0.139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0.407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Plastic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0.244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Screen Shot 2014-10-17 at 2.23.48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02" y="4687693"/>
            <a:ext cx="2656459" cy="2005265"/>
          </a:xfrm>
          <a:prstGeom prst="rect">
            <a:avLst/>
          </a:prstGeom>
        </p:spPr>
      </p:pic>
      <p:pic>
        <p:nvPicPr>
          <p:cNvPr id="14" name="Picture 13" descr="Screen Shot 2014-10-17 at 2.23.41 PM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45" l="6098" r="94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165">
            <a:off x="7165923" y="2867299"/>
            <a:ext cx="2023563" cy="193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7 at 2.23.48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725">
            <a:off x="5799970" y="3990182"/>
            <a:ext cx="3510215" cy="2649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20305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Sub Function II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Special Gypsum Plaster</a:t>
            </a:r>
            <a:endParaRPr lang="en-US" b="1" i="1" dirty="0">
              <a:solidFill>
                <a:srgbClr val="00009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30718590"/>
              </p:ext>
            </p:extLst>
          </p:nvPr>
        </p:nvGraphicFramePr>
        <p:xfrm>
          <a:off x="6031334" y="2844341"/>
          <a:ext cx="3395579" cy="315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28537"/>
              </p:ext>
            </p:extLst>
          </p:nvPr>
        </p:nvGraphicFramePr>
        <p:xfrm>
          <a:off x="2132680" y="2007411"/>
          <a:ext cx="2870200" cy="1760220"/>
        </p:xfrm>
        <a:graphic>
          <a:graphicData uri="http://schemas.openxmlformats.org/drawingml/2006/table">
            <a:tbl>
              <a:tblPr/>
              <a:tblGrid>
                <a:gridCol w="673100"/>
                <a:gridCol w="1320800"/>
                <a:gridCol w="876300"/>
              </a:tblGrid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Design Constraints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Fire Resistant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Concept Variants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of Gypsum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 Glass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Particle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Reinforcement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576320"/>
              </p:ext>
            </p:extLst>
          </p:nvPr>
        </p:nvGraphicFramePr>
        <p:xfrm>
          <a:off x="372394" y="4593189"/>
          <a:ext cx="5829300" cy="119126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1047332"/>
                <a:gridCol w="997368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Gypsum Plaster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Fire Resistant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Fire Resistant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7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10-17 at 2.23.48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842">
            <a:off x="7013184" y="4699887"/>
            <a:ext cx="2214125" cy="1671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20305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/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Sub Function II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Special Gypsum Plaster</a:t>
            </a:r>
            <a:endParaRPr lang="en-US" b="1" i="1" dirty="0">
              <a:solidFill>
                <a:srgbClr val="000090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88082419"/>
              </p:ext>
            </p:extLst>
          </p:nvPr>
        </p:nvGraphicFramePr>
        <p:xfrm>
          <a:off x="6924851" y="3609473"/>
          <a:ext cx="2488702" cy="2560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089042"/>
              </p:ext>
            </p:extLst>
          </p:nvPr>
        </p:nvGraphicFramePr>
        <p:xfrm>
          <a:off x="973973" y="1918555"/>
          <a:ext cx="5829300" cy="108458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11938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0f Gypsum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 Glass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Particle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Reinforcement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Gypsum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Nano Glass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0.444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699235"/>
              </p:ext>
            </p:extLst>
          </p:nvPr>
        </p:nvGraphicFramePr>
        <p:xfrm>
          <a:off x="964492" y="3088839"/>
          <a:ext cx="5829300" cy="109474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11938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Fire Resistant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0f Gypsum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 Glass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Particle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Reinforcement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Gypsum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Nano Glass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0.611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127690"/>
              </p:ext>
            </p:extLst>
          </p:nvPr>
        </p:nvGraphicFramePr>
        <p:xfrm>
          <a:off x="973973" y="4258532"/>
          <a:ext cx="5829300" cy="108458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11938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 (Min)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0f Gypsum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 Glass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Particle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Reinforcement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Gypsum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0.333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Nano Glass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0.222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0.444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853281"/>
              </p:ext>
            </p:extLst>
          </p:nvPr>
        </p:nvGraphicFramePr>
        <p:xfrm>
          <a:off x="1473283" y="5416304"/>
          <a:ext cx="4991100" cy="1109980"/>
        </p:xfrm>
        <a:graphic>
          <a:graphicData uri="http://schemas.openxmlformats.org/drawingml/2006/table">
            <a:tbl>
              <a:tblPr/>
              <a:tblGrid>
                <a:gridCol w="1447800"/>
                <a:gridCol w="673100"/>
                <a:gridCol w="1320800"/>
                <a:gridCol w="876300"/>
                <a:gridCol w="673100"/>
              </a:tblGrid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Strength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Fire Resistant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Weight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Score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Type of Gypsum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0.302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err="1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Nano</a:t>
                      </a:r>
                      <a:r>
                        <a:rPr lang="en-US" sz="1200" b="1" i="0" u="none" strike="noStrike" dirty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 Glass </a:t>
                      </a:r>
                      <a:r>
                        <a:rPr lang="en-US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Particle Reinforcement</a:t>
                      </a:r>
                      <a:endParaRPr lang="en-US" sz="1200" b="1" i="0" u="none" strike="noStrike" dirty="0">
                        <a:solidFill>
                          <a:srgbClr val="E26B0A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0.123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0.340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0.037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E26B0A"/>
                          </a:solidFill>
                          <a:effectLst/>
                          <a:latin typeface="Calibri"/>
                        </a:rPr>
                        <a:t>0.500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Time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0.074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0.198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drywall-hand-1007.jpg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7" b="100000" l="10000" r="100000">
                        <a14:foregroundMark x1="82540" y1="24101" x2="82540" y2="24101"/>
                        <a14:foregroundMark x1="48730" y1="35729" x2="48730" y2="35729"/>
                        <a14:foregroundMark x1="43016" y1="48626" x2="43016" y2="48626"/>
                        <a14:foregroundMark x1="30794" y1="67019" x2="30794" y2="67019"/>
                        <a14:backgroundMark x1="37460" y1="32981" x2="37460" y2="32981"/>
                        <a14:backgroundMark x1="93175" y1="87526" x2="93175" y2="87526"/>
                        <a14:backgroundMark x1="86508" y1="60888" x2="86508" y2="60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-11763"/>
          <a:stretch/>
        </p:blipFill>
        <p:spPr>
          <a:xfrm>
            <a:off x="6626403" y="1441805"/>
            <a:ext cx="2887169" cy="21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93227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Sub Function III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Testing</a:t>
            </a:r>
            <a:endParaRPr lang="en-US" b="1" i="1" dirty="0">
              <a:solidFill>
                <a:srgbClr val="000090"/>
              </a:solidFill>
            </a:endParaRPr>
          </a:p>
        </p:txBody>
      </p:sp>
      <p:pic>
        <p:nvPicPr>
          <p:cNvPr id="5" name="Picture 4" descr="FHB-VAPOR-DRIV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8" y="1683130"/>
            <a:ext cx="3287841" cy="239542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533485"/>
              </p:ext>
            </p:extLst>
          </p:nvPr>
        </p:nvGraphicFramePr>
        <p:xfrm>
          <a:off x="1969533" y="1914671"/>
          <a:ext cx="3035300" cy="1828800"/>
        </p:xfrm>
        <a:graphic>
          <a:graphicData uri="http://schemas.openxmlformats.org/drawingml/2006/table">
            <a:tbl>
              <a:tblPr/>
              <a:tblGrid>
                <a:gridCol w="673100"/>
                <a:gridCol w="1320800"/>
                <a:gridCol w="1041400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Design Constraints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R-Value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1396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 119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Concept Variants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78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23765"/>
              </p:ext>
            </p:extLst>
          </p:nvPr>
        </p:nvGraphicFramePr>
        <p:xfrm>
          <a:off x="1247691" y="4472873"/>
          <a:ext cx="5308600" cy="119126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6731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Testing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R-Value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STC 57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 E119 TEST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R-Value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1396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ASTM E119 TEST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0.444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2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13019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Sub Function III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b="1" i="1" dirty="0" smtClean="0">
                <a:solidFill>
                  <a:srgbClr val="000090"/>
                </a:solidFill>
              </a:rPr>
              <a:t>Testing</a:t>
            </a:r>
            <a:endParaRPr lang="en-US" b="1" i="1" dirty="0">
              <a:solidFill>
                <a:srgbClr val="000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8" b="89931" l="3241" r="89815">
                        <a14:foregroundMark x1="20370" y1="44097" x2="20370" y2="44097"/>
                        <a14:foregroundMark x1="14583" y1="44097" x2="14583" y2="44097"/>
                        <a14:foregroundMark x1="11806" y1="43403" x2="11806" y2="43403"/>
                        <a14:foregroundMark x1="9028" y1="41667" x2="9028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038" y="4892849"/>
            <a:ext cx="3602538" cy="240169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23781"/>
              </p:ext>
            </p:extLst>
          </p:nvPr>
        </p:nvGraphicFramePr>
        <p:xfrm>
          <a:off x="1354646" y="1867931"/>
          <a:ext cx="5308600" cy="109474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6731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R-Value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0.167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0.444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703995"/>
              </p:ext>
            </p:extLst>
          </p:nvPr>
        </p:nvGraphicFramePr>
        <p:xfrm>
          <a:off x="1354646" y="3004064"/>
          <a:ext cx="5308600" cy="110236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6731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1396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0.556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0.389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0.056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489920"/>
              </p:ext>
            </p:extLst>
          </p:nvPr>
        </p:nvGraphicFramePr>
        <p:xfrm>
          <a:off x="1354646" y="4154350"/>
          <a:ext cx="5308600" cy="1084580"/>
        </p:xfrm>
        <a:graphic>
          <a:graphicData uri="http://schemas.openxmlformats.org/drawingml/2006/table">
            <a:tbl>
              <a:tblPr/>
              <a:tblGrid>
                <a:gridCol w="1409700"/>
                <a:gridCol w="673100"/>
                <a:gridCol w="673100"/>
                <a:gridCol w="850900"/>
                <a:gridCol w="673100"/>
                <a:gridCol w="102870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 E119 TEST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Row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Nominal Score (Rel. Weight)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0.444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Col. Sum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1.000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338847"/>
              </p:ext>
            </p:extLst>
          </p:nvPr>
        </p:nvGraphicFramePr>
        <p:xfrm>
          <a:off x="1600942" y="5332506"/>
          <a:ext cx="4762500" cy="1109980"/>
        </p:xfrm>
        <a:graphic>
          <a:graphicData uri="http://schemas.openxmlformats.org/drawingml/2006/table">
            <a:tbl>
              <a:tblPr/>
              <a:tblGrid>
                <a:gridCol w="1054100"/>
                <a:gridCol w="673100"/>
                <a:gridCol w="1320800"/>
                <a:gridCol w="1041400"/>
                <a:gridCol w="673100"/>
              </a:tblGrid>
              <a:tr h="17780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R-Value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1396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ASTM E119 TEST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Score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Volume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0.0648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0.281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% Nano Particles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0.172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0.06481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0.198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2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0.435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Temperature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0.15123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0.00925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0.123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0.284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b"/>
                      <a:r>
                        <a:rPr lang="en-US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2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Gypsum Drywall Type X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fire-resistance</a:t>
            </a:r>
          </a:p>
          <a:p>
            <a:r>
              <a:rPr lang="en-US" dirty="0" smtClean="0"/>
              <a:t>It provides a greater fire-resistance than regular gypsum board of the same thickness</a:t>
            </a:r>
          </a:p>
          <a:p>
            <a:r>
              <a:rPr lang="en-US" dirty="0" smtClean="0"/>
              <a:t>When tested with the Test Methods E119, shall provide a minimum fire resistance of:</a:t>
            </a:r>
          </a:p>
          <a:p>
            <a:pPr lvl="1"/>
            <a:r>
              <a:rPr lang="en-US" dirty="0" smtClean="0"/>
              <a:t>For 5/8” thickness: one hour</a:t>
            </a:r>
          </a:p>
          <a:p>
            <a:pPr lvl="1"/>
            <a:r>
              <a:rPr lang="en-US" dirty="0" smtClean="0"/>
              <a:t>For ½” thickness: two hours</a:t>
            </a:r>
          </a:p>
        </p:txBody>
      </p:sp>
      <p:pic>
        <p:nvPicPr>
          <p:cNvPr id="3" name="Picture 2" descr="Screen Shot 2014-09-12 at 12.40.54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95" y="4252243"/>
            <a:ext cx="3818500" cy="18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86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81773"/>
            <a:ext cx="8042276" cy="67401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Product Concept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0394" y="1358484"/>
            <a:ext cx="4740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Clr>
                <a:srgbClr val="E8BC4A">
                  <a:lumMod val="75000"/>
                </a:srgbClr>
              </a:buClr>
              <a:buSzPct val="110000"/>
              <a:buFont typeface="Courier New"/>
              <a:buChar char="o"/>
            </a:pP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ea typeface="ＭＳ 明朝"/>
                <a:cs typeface="Times New Roman"/>
              </a:rPr>
              <a:t>Mold </a:t>
            </a:r>
          </a:p>
          <a:p>
            <a:pPr marL="1143000" lvl="2" indent="-228600">
              <a:buClr>
                <a:srgbClr val="E8BC4A">
                  <a:lumMod val="60000"/>
                  <a:lumOff val="40000"/>
                </a:srgbClr>
              </a:buClr>
              <a:buSzPct val="110000"/>
              <a:buFont typeface="Wingdings"/>
              <a:buChar char=""/>
            </a:pP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ea typeface="ＭＳ 明朝"/>
                <a:cs typeface="Times New Roman"/>
              </a:rPr>
              <a:t>Body (10” X 10” X 1”)</a:t>
            </a:r>
          </a:p>
          <a:p>
            <a:pPr marL="1143000" lvl="2" indent="-228600">
              <a:buClr>
                <a:srgbClr val="E8BC4A">
                  <a:lumMod val="60000"/>
                  <a:lumOff val="40000"/>
                </a:srgbClr>
              </a:buClr>
              <a:buSzPct val="110000"/>
              <a:buFont typeface="Wingdings"/>
              <a:buChar char=""/>
            </a:pP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ea typeface="ＭＳ 明朝"/>
                <a:cs typeface="Times New Roman"/>
              </a:rPr>
              <a:t>Lid for 1/2” &amp; 5/8” thickness</a:t>
            </a:r>
          </a:p>
        </p:txBody>
      </p:sp>
      <p:pic>
        <p:nvPicPr>
          <p:cNvPr id="4" name="Picture 3" descr="Screen Shot 2014-10-17 at 2.23.48 PM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34" y="3925019"/>
            <a:ext cx="2913952" cy="2199638"/>
          </a:xfrm>
          <a:prstGeom prst="rect">
            <a:avLst/>
          </a:prstGeom>
        </p:spPr>
      </p:pic>
      <p:pic>
        <p:nvPicPr>
          <p:cNvPr id="5" name="Picture 4" descr="Screen Shot 2014-10-17 at 2.23.41 PM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45" l="6098" r="94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4552">
            <a:off x="6505267" y="1603460"/>
            <a:ext cx="2416514" cy="2315475"/>
          </a:xfrm>
          <a:prstGeom prst="rect">
            <a:avLst/>
          </a:prstGeom>
        </p:spPr>
      </p:pic>
      <p:pic>
        <p:nvPicPr>
          <p:cNvPr id="6" name="Picture 5" descr="Screen Shot 2014-10-17 at 2.23.57 PM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7" b="24178"/>
          <a:stretch/>
        </p:blipFill>
        <p:spPr>
          <a:xfrm>
            <a:off x="6566567" y="834941"/>
            <a:ext cx="1918038" cy="64168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973111" y="3925019"/>
            <a:ext cx="351531" cy="219963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38435" y="3925019"/>
            <a:ext cx="493959" cy="219963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21584" y="5049623"/>
            <a:ext cx="105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½”</a:t>
            </a:r>
            <a:br>
              <a:rPr lang="en-US" dirty="0" smtClean="0"/>
            </a:br>
            <a:r>
              <a:rPr lang="en-US" dirty="0" smtClean="0"/>
              <a:t>(13 mm)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92162" y="5047734"/>
            <a:ext cx="1051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5/8”</a:t>
            </a:r>
          </a:p>
          <a:p>
            <a:pPr algn="ctr"/>
            <a:r>
              <a:rPr lang="en-US" dirty="0" smtClean="0"/>
              <a:t>(16 mm)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0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42391" y="152741"/>
            <a:ext cx="5314237" cy="6856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alibri"/>
              <a:buNone/>
            </a:pPr>
            <a:r>
              <a:rPr lang="en-US" sz="4000" b="0" i="0" u="none" strike="noStrike" cap="none" baseline="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Outline 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53093" y="838370"/>
            <a:ext cx="8082643" cy="56375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9250" marR="0" lvl="0" indent="-349250" algn="l" rtl="0">
              <a:lnSpc>
                <a:spcPct val="90000"/>
              </a:lnSpc>
              <a:spcBef>
                <a:spcPts val="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200" b="1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Problem</a:t>
            </a:r>
            <a:r>
              <a:rPr lang="en-US" sz="2200" b="1" i="0" u="none" strike="noStrike" cap="none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Formulation</a:t>
            </a:r>
            <a:endParaRPr lang="en-US" sz="2200" b="1" i="0" u="none" strike="noStrike" cap="none" baseline="0" dirty="0" smtClean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1" indent="-349250">
              <a:lnSpc>
                <a:spcPct val="90000"/>
              </a:lnSpc>
              <a:buClr>
                <a:srgbClr val="F1D690"/>
              </a:buClr>
              <a:buSzPct val="110000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Elevator Speech</a:t>
            </a:r>
          </a:p>
          <a:p>
            <a:pPr lvl="1" indent="-349250">
              <a:lnSpc>
                <a:spcPct val="90000"/>
              </a:lnSpc>
              <a:buClr>
                <a:srgbClr val="F1D690"/>
              </a:buClr>
              <a:buSzPct val="110000"/>
            </a:pP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Background Research</a:t>
            </a:r>
            <a:endParaRPr lang="en-US" sz="2000" b="0" i="0" u="none" strike="noStrike" cap="none" baseline="0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buClr>
                <a:srgbClr val="CB9A19"/>
              </a:buClr>
              <a:buSzPct val="110000"/>
              <a:buFont typeface="Noto Symbol"/>
              <a:buChar char="●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Competitive Products</a:t>
            </a:r>
            <a:endParaRPr lang="en-US" sz="2200" b="0" i="0" u="none" strike="noStrike" cap="none" baseline="0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buClr>
                <a:srgbClr val="CB9A19"/>
              </a:buClr>
              <a:buSzPct val="110000"/>
              <a:buFont typeface="Noto Symbol"/>
              <a:buChar char="●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Needs &amp; Wants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buClr>
                <a:srgbClr val="CB9A19"/>
              </a:buClr>
              <a:buSzPct val="110000"/>
              <a:buFont typeface="Noto Symbol"/>
              <a:buChar char="●"/>
            </a:pP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Goals, Objectives &amp; Constraints</a:t>
            </a:r>
          </a:p>
          <a:p>
            <a:pPr marL="685800" marR="0" lvl="1" indent="-342900" algn="l" rtl="0">
              <a:lnSpc>
                <a:spcPct val="90000"/>
              </a:lnSpc>
              <a:spcBef>
                <a:spcPts val="600"/>
              </a:spcBef>
              <a:buClr>
                <a:srgbClr val="CB9A19"/>
              </a:buClr>
              <a:buSzPct val="110000"/>
              <a:buFont typeface="Noto Symbol"/>
              <a:buChar char="●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QFD</a:t>
            </a:r>
            <a:endParaRPr lang="en-US" sz="2200" b="0" i="0" u="none" strike="noStrike" cap="none" baseline="0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49250" marR="0" lvl="0" indent="-349250" algn="l" rtl="0">
              <a:lnSpc>
                <a:spcPct val="9000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200" b="1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Concept</a:t>
            </a:r>
            <a:r>
              <a:rPr lang="en-US" sz="2200" b="1" i="0" u="none" strike="noStrike" cap="none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Development</a:t>
            </a:r>
          </a:p>
          <a:p>
            <a:pPr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000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Functional</a:t>
            </a: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Decomposition</a:t>
            </a:r>
          </a:p>
          <a:p>
            <a:pPr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Methodology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</a:p>
          <a:p>
            <a:pPr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000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Concept</a:t>
            </a: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Generation</a:t>
            </a:r>
          </a:p>
          <a:p>
            <a:pPr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000" b="0" i="0" u="none" strike="noStrike" cap="none" baseline="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Product</a:t>
            </a:r>
            <a:r>
              <a:rPr lang="en-US" sz="2000" b="0" i="0" u="none" strike="noStrike" cap="none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 Concept</a:t>
            </a:r>
          </a:p>
          <a:p>
            <a:pPr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endParaRPr lang="en-US" sz="2000" b="0" i="0" u="none" strike="noStrike" cap="none" baseline="0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0078" y="1094355"/>
            <a:ext cx="3944926" cy="5392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9250" lvl="0" indent="-349250">
              <a:lnSpc>
                <a:spcPct val="9000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200" b="1" dirty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Design Embodiment</a:t>
            </a:r>
          </a:p>
          <a:p>
            <a:pPr marL="800100" lvl="1" indent="-342900">
              <a:spcBef>
                <a:spcPts val="1200"/>
              </a:spcBef>
              <a:buClr>
                <a:srgbClr val="F1D69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 Engineering </a:t>
            </a:r>
            <a:r>
              <a:rPr lang="en-US" sz="2200" dirty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Analysis</a:t>
            </a:r>
          </a:p>
          <a:p>
            <a:pPr marL="800100" lvl="1" indent="-342900">
              <a:spcBef>
                <a:spcPts val="1200"/>
              </a:spcBef>
              <a:buClr>
                <a:srgbClr val="F1D69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Proposed </a:t>
            </a:r>
            <a:r>
              <a:rPr lang="en-US" sz="2200" dirty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Product</a:t>
            </a:r>
          </a:p>
          <a:p>
            <a:pPr marL="800100" lvl="1" indent="-342900">
              <a:spcBef>
                <a:spcPts val="1200"/>
              </a:spcBef>
              <a:buClr>
                <a:srgbClr val="F1D690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BOM</a:t>
            </a:r>
            <a:endParaRPr lang="en-US" sz="2200" dirty="0">
              <a:solidFill>
                <a:srgbClr val="595959"/>
              </a:solidFill>
              <a:ea typeface="Cambria"/>
              <a:cs typeface="Cambria"/>
              <a:sym typeface="Cambria"/>
            </a:endParaRPr>
          </a:p>
          <a:p>
            <a:pPr lvl="0">
              <a:lnSpc>
                <a:spcPct val="9000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200" dirty="0" smtClean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     Design </a:t>
            </a:r>
            <a:r>
              <a:rPr lang="en-US" sz="2200" dirty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for Manufacturability</a:t>
            </a:r>
          </a:p>
          <a:p>
            <a:pPr lvl="0">
              <a:lnSpc>
                <a:spcPct val="9000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r>
              <a:rPr lang="en-US" sz="2200" dirty="0" smtClean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     Manufacturing </a:t>
            </a:r>
            <a:r>
              <a:rPr lang="en-US" sz="2200" dirty="0">
                <a:solidFill>
                  <a:srgbClr val="595959"/>
                </a:solidFill>
                <a:ea typeface="Cambria"/>
                <a:cs typeface="Cambria"/>
                <a:sym typeface="Cambria"/>
              </a:rPr>
              <a:t>Process</a:t>
            </a:r>
          </a:p>
          <a:p>
            <a:pPr marL="349250" lvl="0" indent="-349250">
              <a:lnSpc>
                <a:spcPct val="9000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200" b="1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Design Validation</a:t>
            </a:r>
            <a:endParaRPr lang="en-US" sz="2200" b="1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Test Protocols</a:t>
            </a:r>
          </a:p>
          <a:p>
            <a:pPr marL="685800"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Safety Analysis</a:t>
            </a:r>
            <a:endParaRPr lang="en-US" sz="2000" dirty="0" smtClean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685800" lvl="1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000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Economic Analysis</a:t>
            </a:r>
          </a:p>
          <a:p>
            <a:pPr marL="228600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000" b="1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Summary</a:t>
            </a:r>
          </a:p>
          <a:p>
            <a:pPr marL="228600" indent="-349250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  <a:buFont typeface="Noto Symbol"/>
              <a:buChar char="●"/>
            </a:pPr>
            <a:r>
              <a:rPr lang="en-US" sz="2000" b="1" dirty="0" smtClean="0">
                <a:solidFill>
                  <a:srgbClr val="595959"/>
                </a:solidFill>
                <a:latin typeface="Cambria"/>
                <a:ea typeface="Cambria"/>
                <a:cs typeface="Cambria"/>
                <a:sym typeface="Cambria"/>
              </a:rPr>
              <a:t>References</a:t>
            </a:r>
          </a:p>
          <a:p>
            <a:pPr marL="336550" lvl="1">
              <a:lnSpc>
                <a:spcPct val="0"/>
              </a:lnSpc>
              <a:spcBef>
                <a:spcPts val="2000"/>
              </a:spcBef>
              <a:buClr>
                <a:srgbClr val="F1D690"/>
              </a:buClr>
              <a:buSzPct val="110000"/>
            </a:pPr>
            <a:endParaRPr lang="en-US" sz="2000" dirty="0">
              <a:solidFill>
                <a:srgbClr val="595959"/>
              </a:solidFill>
              <a:latin typeface="Cambria"/>
              <a:ea typeface="Cambria"/>
              <a:cs typeface="Cambria"/>
              <a:sym typeface="Cambri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59865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36" y="648869"/>
            <a:ext cx="8042276" cy="64379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Product Concept (Continued)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303989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Use mold to develop identical samples for comparison </a:t>
            </a:r>
          </a:p>
          <a:p>
            <a:r>
              <a:rPr lang="en-US" dirty="0" smtClean="0"/>
              <a:t>Use various percent of glass nanoparticles  </a:t>
            </a:r>
          </a:p>
          <a:p>
            <a:r>
              <a:rPr lang="en-US" dirty="0" smtClean="0"/>
              <a:t>Use similar process conditions to make samples</a:t>
            </a:r>
          </a:p>
          <a:p>
            <a:r>
              <a:rPr lang="en-US" dirty="0" smtClean="0"/>
              <a:t>ASTM E 119-00</a:t>
            </a:r>
            <a:r>
              <a:rPr lang="en-US" u="sng" dirty="0" smtClean="0"/>
              <a:t>a</a:t>
            </a:r>
            <a:r>
              <a:rPr lang="en-US" dirty="0" smtClean="0"/>
              <a:t> standard test specification will need to be adjusted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0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629" y="2019504"/>
            <a:ext cx="8042276" cy="1336956"/>
          </a:xfrm>
        </p:spPr>
        <p:txBody>
          <a:bodyPr/>
          <a:lstStyle/>
          <a:p>
            <a:r>
              <a:rPr lang="en-US" b="1" dirty="0" smtClean="0"/>
              <a:t>DESIGN EMBODIMENT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1796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36" y="648869"/>
            <a:ext cx="8042276" cy="643799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Engineering Challenges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303989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Not standardized sample may result in high variance data.</a:t>
            </a:r>
          </a:p>
          <a:p>
            <a:r>
              <a:rPr lang="en-US" dirty="0" smtClean="0"/>
              <a:t>Fire resistant test temperature not constant</a:t>
            </a:r>
          </a:p>
          <a:p>
            <a:r>
              <a:rPr lang="en-US" dirty="0" smtClean="0"/>
              <a:t>ASTM E 119-00</a:t>
            </a:r>
            <a:r>
              <a:rPr lang="en-US" u="sng" dirty="0" smtClean="0"/>
              <a:t>a</a:t>
            </a:r>
            <a:r>
              <a:rPr lang="en-US" dirty="0" smtClean="0"/>
              <a:t> standard test specification will need to be adjusted</a:t>
            </a:r>
          </a:p>
          <a:p>
            <a:r>
              <a:rPr lang="en-US" dirty="0" smtClean="0"/>
              <a:t>Acoustic tests need be developed using University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0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Engineering Analysis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24000"/>
            <a:ext cx="8077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Thermal conductivity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Samples with 0%, 10%, 20% and 30% Glass nanoparticles tested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647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34217"/>
            <a:ext cx="59467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70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Engineering Analysis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3561921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/>
              <a:t>Thermal conductivity </a:t>
            </a:r>
          </a:p>
          <a:p>
            <a:r>
              <a:rPr lang="en-US" dirty="0" smtClean="0"/>
              <a:t>Gypsum board walls</a:t>
            </a:r>
            <a:endParaRPr lang="en-US" dirty="0"/>
          </a:p>
          <a:p>
            <a:r>
              <a:rPr lang="en-US" dirty="0" smtClean="0"/>
              <a:t>Bottom polystyrene </a:t>
            </a:r>
          </a:p>
          <a:p>
            <a:pPr marL="0" indent="0">
              <a:buNone/>
            </a:pPr>
            <a:r>
              <a:rPr lang="en-US" dirty="0" smtClean="0"/>
              <a:t>Plate to hold light blobs</a:t>
            </a:r>
          </a:p>
          <a:p>
            <a:r>
              <a:rPr lang="en-US" dirty="0" smtClean="0"/>
              <a:t>Inside temperature </a:t>
            </a:r>
          </a:p>
          <a:p>
            <a:pPr marL="0" indent="0">
              <a:buNone/>
            </a:pPr>
            <a:r>
              <a:rPr lang="en-US" dirty="0" smtClean="0"/>
              <a:t>Known, outside </a:t>
            </a:r>
          </a:p>
          <a:p>
            <a:pPr marL="0" indent="0">
              <a:buNone/>
            </a:pPr>
            <a:r>
              <a:rPr lang="en-US" dirty="0" smtClean="0"/>
              <a:t>Temperature measure,</a:t>
            </a:r>
          </a:p>
          <a:p>
            <a:pPr marL="0" indent="0">
              <a:buNone/>
            </a:pPr>
            <a:r>
              <a:rPr lang="en-US" dirty="0" smtClean="0"/>
              <a:t>3 thermocouples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21" y="2215092"/>
            <a:ext cx="4896512" cy="382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7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73656"/>
            <a:ext cx="8229600" cy="71609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Engineering Analysis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599" y="1448337"/>
            <a:ext cx="8077200" cy="4876800"/>
          </a:xfrm>
        </p:spPr>
        <p:txBody>
          <a:bodyPr/>
          <a:lstStyle/>
          <a:p>
            <a:r>
              <a:rPr lang="en-US" dirty="0" smtClean="0"/>
              <a:t>International Standard ISO 140/3</a:t>
            </a:r>
          </a:p>
          <a:p>
            <a:r>
              <a:rPr lang="en-US" dirty="0" smtClean="0"/>
              <a:t>Sound Reduction index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Samples with 0%, 10%, 20% and 30% Glass nanoparticles tested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686050"/>
            <a:ext cx="59467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47" y="3581400"/>
            <a:ext cx="7441252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5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12" y="416708"/>
            <a:ext cx="8042276" cy="68521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Preliminary/Supportive Experiments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4102966" cy="458476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Fire Endurance test</a:t>
            </a:r>
          </a:p>
          <a:p>
            <a:r>
              <a:rPr lang="en-US" dirty="0" smtClean="0"/>
              <a:t>Follows E119 ASTM standard operations</a:t>
            </a:r>
          </a:p>
          <a:p>
            <a:r>
              <a:rPr lang="en-US" dirty="0" smtClean="0"/>
              <a:t>Fixed load applied to sample up to failure</a:t>
            </a:r>
          </a:p>
          <a:p>
            <a:r>
              <a:rPr lang="en-US" dirty="0" smtClean="0"/>
              <a:t>Constant monitoring of temperature, 5 min intervals</a:t>
            </a:r>
          </a:p>
          <a:p>
            <a:r>
              <a:rPr lang="en-US" dirty="0" smtClean="0"/>
              <a:t>Results will be plug into the Time/Temp. graph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image006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49" r="50310" b="7649"/>
          <a:stretch/>
        </p:blipFill>
        <p:spPr>
          <a:xfrm>
            <a:off x="4790763" y="1863775"/>
            <a:ext cx="3036597" cy="436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7339" y="2302881"/>
            <a:ext cx="7400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5/8’’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930044" y="2580511"/>
            <a:ext cx="740021" cy="15895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9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72" y="516589"/>
            <a:ext cx="8042276" cy="58857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Preliminary/Supportive Experiments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67" y="1410990"/>
            <a:ext cx="3871548" cy="443597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Sound Reduction Index</a:t>
            </a:r>
          </a:p>
          <a:p>
            <a:r>
              <a:rPr lang="en-US" dirty="0" smtClean="0"/>
              <a:t>Box created with sample drywall will be measure for acoustic reduction</a:t>
            </a:r>
          </a:p>
          <a:p>
            <a:r>
              <a:rPr lang="en-US" dirty="0" smtClean="0"/>
              <a:t>Digital sound lever meter use to read the sound pressure</a:t>
            </a:r>
          </a:p>
          <a:p>
            <a:r>
              <a:rPr lang="en-US" dirty="0" smtClean="0"/>
              <a:t>Experiments will be done at specific frequencies AND typical mix as in a music</a:t>
            </a:r>
          </a:p>
          <a:p>
            <a:r>
              <a:rPr lang="en-US" dirty="0" smtClean="0"/>
              <a:t>Results </a:t>
            </a:r>
            <a:r>
              <a:rPr lang="en-US" dirty="0" smtClean="0"/>
              <a:t>will estimate the sound reduction </a:t>
            </a:r>
            <a:r>
              <a:rPr lang="en-US" dirty="0" smtClean="0"/>
              <a:t>index at various frequencies and typical noise/music environment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 descr="test-proced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27" y="1834287"/>
            <a:ext cx="4602221" cy="325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31" y="676480"/>
            <a:ext cx="8042276" cy="65760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Proposed Product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Gypsum drywall sample</a:t>
            </a:r>
          </a:p>
          <a:p>
            <a:r>
              <a:rPr lang="en-US" dirty="0" smtClean="0"/>
              <a:t>Measurements:</a:t>
            </a:r>
          </a:p>
          <a:p>
            <a:pPr lvl="1"/>
            <a:r>
              <a:rPr lang="en-US" dirty="0" smtClean="0"/>
              <a:t>10” x 10” x 5/8”</a:t>
            </a:r>
          </a:p>
          <a:p>
            <a:pPr lvl="1"/>
            <a:r>
              <a:rPr lang="en-US" dirty="0" smtClean="0"/>
              <a:t>10” x 10” x ½”</a:t>
            </a:r>
            <a:endParaRPr lang="en-US" dirty="0"/>
          </a:p>
          <a:p>
            <a:r>
              <a:rPr lang="en-US" dirty="0" smtClean="0"/>
              <a:t>Percentage of Glass nanoparticles</a:t>
            </a:r>
            <a:endParaRPr lang="en-US" dirty="0"/>
          </a:p>
          <a:p>
            <a:r>
              <a:rPr lang="en-US" dirty="0" smtClean="0"/>
              <a:t> 0% -control group</a:t>
            </a:r>
          </a:p>
          <a:p>
            <a:r>
              <a:rPr lang="en-US" dirty="0" smtClean="0"/>
              <a:t>10%, 20%, 30% </a:t>
            </a:r>
            <a:endParaRPr lang="en-US" dirty="0"/>
          </a:p>
        </p:txBody>
      </p:sp>
      <p:pic>
        <p:nvPicPr>
          <p:cNvPr id="5" name="Picture 4" descr="IMG_185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8479"/>
          <a:stretch/>
        </p:blipFill>
        <p:spPr>
          <a:xfrm>
            <a:off x="5853871" y="3848921"/>
            <a:ext cx="2613436" cy="2669382"/>
          </a:xfrm>
          <a:prstGeom prst="rect">
            <a:avLst/>
          </a:prstGeom>
        </p:spPr>
      </p:pic>
      <p:pic>
        <p:nvPicPr>
          <p:cNvPr id="6" name="Picture 5" descr="IMG_185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 b="13333"/>
          <a:stretch/>
        </p:blipFill>
        <p:spPr>
          <a:xfrm>
            <a:off x="5777453" y="676480"/>
            <a:ext cx="2437046" cy="249561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976674" y="4009580"/>
            <a:ext cx="2490633" cy="12452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8223522" y="4134101"/>
            <a:ext cx="0" cy="2116859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73528" y="35127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in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59197" y="477754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89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421" y="635064"/>
            <a:ext cx="8042276" cy="685216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Design for Manufacturability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Scale Mold Prototype</a:t>
            </a:r>
          </a:p>
          <a:p>
            <a:pPr lvl="1"/>
            <a:r>
              <a:rPr lang="en-US" sz="2000" dirty="0" smtClean="0"/>
              <a:t>Mold drawings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10 </a:t>
            </a:r>
            <a:r>
              <a:rPr lang="en-US" sz="2000" dirty="0" err="1" smtClean="0"/>
              <a:t>ft</a:t>
            </a:r>
            <a:r>
              <a:rPr lang="en-US" sz="2000" dirty="0" smtClean="0"/>
              <a:t> by 10 </a:t>
            </a:r>
            <a:r>
              <a:rPr lang="en-US" sz="2000" dirty="0" err="1" smtClean="0"/>
              <a:t>ft</a:t>
            </a:r>
            <a:r>
              <a:rPr lang="en-US" sz="2000" dirty="0" smtClean="0"/>
              <a:t> Drywall </a:t>
            </a:r>
          </a:p>
          <a:p>
            <a:pPr lvl="1"/>
            <a:r>
              <a:rPr lang="en-US" sz="2000" dirty="0" smtClean="0"/>
              <a:t>5/8’’ thickness</a:t>
            </a:r>
          </a:p>
          <a:p>
            <a:pPr marL="349250" lvl="1" indent="0">
              <a:buNone/>
            </a:pPr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4" name="Picture 3" descr="IMG_1852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01" b="89764" l="1454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7" y="3546837"/>
            <a:ext cx="2569492" cy="3425989"/>
          </a:xfrm>
          <a:prstGeom prst="rect">
            <a:avLst/>
          </a:prstGeom>
        </p:spPr>
      </p:pic>
      <p:pic>
        <p:nvPicPr>
          <p:cNvPr id="9" name="Picture 8" descr="Screen Shot 2014-11-14 at 1.24.5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33" y="1495950"/>
            <a:ext cx="4449418" cy="40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75" y="2611785"/>
            <a:ext cx="8042276" cy="1336956"/>
          </a:xfrm>
        </p:spPr>
        <p:txBody>
          <a:bodyPr/>
          <a:lstStyle/>
          <a:p>
            <a:r>
              <a:rPr lang="en-US" b="1" dirty="0" smtClean="0"/>
              <a:t>PROBLEM FORMULATION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5238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75" y="180184"/>
            <a:ext cx="8042276" cy="1336956"/>
          </a:xfrm>
        </p:spPr>
        <p:txBody>
          <a:bodyPr/>
          <a:lstStyle/>
          <a:p>
            <a:r>
              <a:rPr lang="en-US" sz="4400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Manufacturing </a:t>
            </a:r>
            <a:r>
              <a:rPr lang="en-US" sz="44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br>
              <a:rPr lang="en-US" sz="44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Operation Process Chart</a:t>
            </a:r>
            <a:endParaRPr lang="en-US" sz="1200" dirty="0">
              <a:solidFill>
                <a:srgbClr val="000090"/>
              </a:solidFill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514473" y="1435102"/>
            <a:ext cx="8004106" cy="5319705"/>
            <a:chOff x="514473" y="452752"/>
            <a:chExt cx="8004106" cy="5319705"/>
          </a:xfrm>
        </p:grpSpPr>
        <p:grpSp>
          <p:nvGrpSpPr>
            <p:cNvPr id="160" name="Group 159"/>
            <p:cNvGrpSpPr/>
            <p:nvPr/>
          </p:nvGrpSpPr>
          <p:grpSpPr>
            <a:xfrm>
              <a:off x="514473" y="452752"/>
              <a:ext cx="8004106" cy="5319705"/>
              <a:chOff x="-96756" y="452752"/>
              <a:chExt cx="7375579" cy="5114461"/>
            </a:xfrm>
          </p:grpSpPr>
          <p:grpSp>
            <p:nvGrpSpPr>
              <p:cNvPr id="163" name="Group 162"/>
              <p:cNvGrpSpPr/>
              <p:nvPr/>
            </p:nvGrpSpPr>
            <p:grpSpPr>
              <a:xfrm>
                <a:off x="-96756" y="452752"/>
                <a:ext cx="3001536" cy="2233259"/>
                <a:chOff x="-89997" y="449865"/>
                <a:chExt cx="3179793" cy="2586528"/>
              </a:xfrm>
            </p:grpSpPr>
            <p:grpSp>
              <p:nvGrpSpPr>
                <p:cNvPr id="191" name="Group 190"/>
                <p:cNvGrpSpPr/>
                <p:nvPr/>
              </p:nvGrpSpPr>
              <p:grpSpPr>
                <a:xfrm>
                  <a:off x="-89997" y="449865"/>
                  <a:ext cx="2471961" cy="2229008"/>
                  <a:chOff x="-140121" y="446723"/>
                  <a:chExt cx="2767001" cy="2324226"/>
                </a:xfrm>
              </p:grpSpPr>
              <p:grpSp>
                <p:nvGrpSpPr>
                  <p:cNvPr id="193" name="Group 192"/>
                  <p:cNvGrpSpPr/>
                  <p:nvPr/>
                </p:nvGrpSpPr>
                <p:grpSpPr>
                  <a:xfrm>
                    <a:off x="329947" y="873166"/>
                    <a:ext cx="2052745" cy="1897783"/>
                    <a:chOff x="448212" y="833848"/>
                    <a:chExt cx="2052745" cy="1897783"/>
                  </a:xfrm>
                </p:grpSpPr>
                <p:sp>
                  <p:nvSpPr>
                    <p:cNvPr id="195" name="Oval 194"/>
                    <p:cNvSpPr/>
                    <p:nvPr/>
                  </p:nvSpPr>
                  <p:spPr>
                    <a:xfrm>
                      <a:off x="1503379" y="1737775"/>
                      <a:ext cx="997578" cy="993856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BACC6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0101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96" name="Straight Connector 195"/>
                    <p:cNvCxnSpPr/>
                    <p:nvPr/>
                  </p:nvCxnSpPr>
                  <p:spPr>
                    <a:xfrm>
                      <a:off x="448212" y="853433"/>
                      <a:ext cx="1550068" cy="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197" name="Straight Connector 196"/>
                    <p:cNvCxnSpPr>
                      <a:endCxn id="195" idx="0"/>
                    </p:cNvCxnSpPr>
                    <p:nvPr/>
                  </p:nvCxnSpPr>
                  <p:spPr>
                    <a:xfrm>
                      <a:off x="1998280" y="833848"/>
                      <a:ext cx="3888" cy="903927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</p:grpSp>
              <p:sp>
                <p:nvSpPr>
                  <p:cNvPr id="194" name="TextBox 193"/>
                  <p:cNvSpPr txBox="1"/>
                  <p:nvPr/>
                </p:nvSpPr>
                <p:spPr>
                  <a:xfrm>
                    <a:off x="-140121" y="446723"/>
                    <a:ext cx="2767001" cy="4460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Gypsum Preparation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92" name="TextBox 191"/>
                <p:cNvSpPr txBox="1"/>
                <p:nvPr/>
              </p:nvSpPr>
              <p:spPr>
                <a:xfrm>
                  <a:off x="1983061" y="1681836"/>
                  <a:ext cx="1106735" cy="13545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Heating, Mixing, Cooling, Inspect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4" name="Group 163"/>
              <p:cNvGrpSpPr/>
              <p:nvPr/>
            </p:nvGrpSpPr>
            <p:grpSpPr>
              <a:xfrm>
                <a:off x="2236629" y="472108"/>
                <a:ext cx="3105807" cy="2251088"/>
                <a:chOff x="2803499" y="470995"/>
                <a:chExt cx="3295222" cy="2532045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2803499" y="470995"/>
                  <a:ext cx="2218005" cy="2143900"/>
                  <a:chOff x="2803499" y="470995"/>
                  <a:chExt cx="2218005" cy="2143900"/>
                </a:xfrm>
              </p:grpSpPr>
              <p:grpSp>
                <p:nvGrpSpPr>
                  <p:cNvPr id="186" name="Group 185"/>
                  <p:cNvGrpSpPr/>
                  <p:nvPr/>
                </p:nvGrpSpPr>
                <p:grpSpPr>
                  <a:xfrm>
                    <a:off x="3073784" y="853432"/>
                    <a:ext cx="1947720" cy="1761463"/>
                    <a:chOff x="448212" y="853432"/>
                    <a:chExt cx="1947720" cy="1761463"/>
                  </a:xfrm>
                </p:grpSpPr>
                <p:sp>
                  <p:nvSpPr>
                    <p:cNvPr id="188" name="Oval 187"/>
                    <p:cNvSpPr/>
                    <p:nvPr/>
                  </p:nvSpPr>
                  <p:spPr>
                    <a:xfrm>
                      <a:off x="1503379" y="1689221"/>
                      <a:ext cx="892553" cy="925674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BACC6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0102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89" name="Straight Connector 188"/>
                    <p:cNvCxnSpPr/>
                    <p:nvPr/>
                  </p:nvCxnSpPr>
                  <p:spPr>
                    <a:xfrm>
                      <a:off x="448212" y="853432"/>
                      <a:ext cx="1501443" cy="11219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190" name="Straight Connector 189"/>
                    <p:cNvCxnSpPr>
                      <a:endCxn id="188" idx="0"/>
                    </p:cNvCxnSpPr>
                    <p:nvPr/>
                  </p:nvCxnSpPr>
                  <p:spPr>
                    <a:xfrm>
                      <a:off x="1949655" y="864651"/>
                      <a:ext cx="0" cy="82457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</p:grpSp>
              <p:sp>
                <p:nvSpPr>
                  <p:cNvPr id="187" name="TextBox 186"/>
                  <p:cNvSpPr txBox="1"/>
                  <p:nvPr/>
                </p:nvSpPr>
                <p:spPr>
                  <a:xfrm>
                    <a:off x="2803499" y="470995"/>
                    <a:ext cx="2063311" cy="3994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Chemicals Mixing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85" name="TextBox 184"/>
                <p:cNvSpPr txBox="1"/>
                <p:nvPr/>
              </p:nvSpPr>
              <p:spPr>
                <a:xfrm>
                  <a:off x="4935535" y="1687518"/>
                  <a:ext cx="1163186" cy="13155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Chemical Treatment, Mixing, Inspect</a:t>
                  </a: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4327143" y="465437"/>
                <a:ext cx="2951680" cy="2257575"/>
                <a:chOff x="5696195" y="495371"/>
                <a:chExt cx="3323076" cy="2544972"/>
              </a:xfrm>
            </p:grpSpPr>
            <p:sp>
              <p:nvSpPr>
                <p:cNvPr id="177" name="TextBox 176"/>
                <p:cNvSpPr txBox="1"/>
                <p:nvPr/>
              </p:nvSpPr>
              <p:spPr>
                <a:xfrm>
                  <a:off x="5696195" y="495371"/>
                  <a:ext cx="2030841" cy="4163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Molding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78" name="Group 177"/>
                <p:cNvGrpSpPr/>
                <p:nvPr/>
              </p:nvGrpSpPr>
              <p:grpSpPr>
                <a:xfrm>
                  <a:off x="5981404" y="853433"/>
                  <a:ext cx="3037867" cy="2186910"/>
                  <a:chOff x="5981404" y="853433"/>
                  <a:chExt cx="3037867" cy="2186910"/>
                </a:xfrm>
              </p:grpSpPr>
              <p:grpSp>
                <p:nvGrpSpPr>
                  <p:cNvPr id="179" name="Group 178"/>
                  <p:cNvGrpSpPr/>
                  <p:nvPr/>
                </p:nvGrpSpPr>
                <p:grpSpPr>
                  <a:xfrm>
                    <a:off x="5981404" y="853433"/>
                    <a:ext cx="2023617" cy="1780014"/>
                    <a:chOff x="448212" y="853433"/>
                    <a:chExt cx="2023617" cy="1780014"/>
                  </a:xfrm>
                </p:grpSpPr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1524731" y="1705722"/>
                      <a:ext cx="947098" cy="927725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BACC6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0103</a:t>
                      </a:r>
                      <a:endPara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82" name="Straight Connector 181"/>
                    <p:cNvCxnSpPr/>
                    <p:nvPr/>
                  </p:nvCxnSpPr>
                  <p:spPr>
                    <a:xfrm>
                      <a:off x="448212" y="853433"/>
                      <a:ext cx="1550068" cy="0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cxnSp>
                  <p:nvCxnSpPr>
                    <p:cNvPr id="183" name="Straight Connector 182"/>
                    <p:cNvCxnSpPr>
                      <a:endCxn id="181" idx="0"/>
                    </p:cNvCxnSpPr>
                    <p:nvPr/>
                  </p:nvCxnSpPr>
                  <p:spPr>
                    <a:xfrm>
                      <a:off x="1998280" y="853433"/>
                      <a:ext cx="0" cy="852289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</p:grpSp>
              <p:sp>
                <p:nvSpPr>
                  <p:cNvPr id="180" name="TextBox 179"/>
                  <p:cNvSpPr txBox="1"/>
                  <p:nvPr/>
                </p:nvSpPr>
                <p:spPr>
                  <a:xfrm>
                    <a:off x="7897347" y="1539272"/>
                    <a:ext cx="1121924" cy="150107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rPr>
                      <a:t>Heating, Paper layers, Cooling,  Inspect</a:t>
                    </a: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grpSp>
            <p:nvGrpSpPr>
              <p:cNvPr id="166" name="Group 165"/>
              <p:cNvGrpSpPr/>
              <p:nvPr/>
            </p:nvGrpSpPr>
            <p:grpSpPr>
              <a:xfrm>
                <a:off x="2343132" y="2362066"/>
                <a:ext cx="3614173" cy="1807900"/>
                <a:chOff x="2343132" y="2362066"/>
                <a:chExt cx="3614173" cy="1807900"/>
              </a:xfrm>
            </p:grpSpPr>
            <p:sp>
              <p:nvSpPr>
                <p:cNvPr id="174" name="Oval 173"/>
                <p:cNvSpPr/>
                <p:nvPr/>
              </p:nvSpPr>
              <p:spPr>
                <a:xfrm>
                  <a:off x="2343132" y="3336167"/>
                  <a:ext cx="865852" cy="833799"/>
                </a:xfrm>
                <a:prstGeom prst="ellipse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8064A2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SA1</a:t>
                  </a: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5" name="Straight Connector 174"/>
                <p:cNvCxnSpPr>
                  <a:stCxn id="188" idx="4"/>
                  <a:endCxn id="174" idx="7"/>
                </p:cNvCxnSpPr>
                <p:nvPr/>
              </p:nvCxnSpPr>
              <p:spPr>
                <a:xfrm flipH="1">
                  <a:off x="3082183" y="2378120"/>
                  <a:ext cx="824333" cy="108015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76" name="Straight Connector 175"/>
                <p:cNvCxnSpPr>
                  <a:stCxn id="181" idx="4"/>
                  <a:endCxn id="167" idx="0"/>
                </p:cNvCxnSpPr>
                <p:nvPr/>
              </p:nvCxnSpPr>
              <p:spPr>
                <a:xfrm flipH="1">
                  <a:off x="5957302" y="2362066"/>
                  <a:ext cx="3" cy="97410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67" name="Oval 166"/>
              <p:cNvSpPr/>
              <p:nvPr/>
            </p:nvSpPr>
            <p:spPr>
              <a:xfrm>
                <a:off x="5524316" y="3336167"/>
                <a:ext cx="865971" cy="795316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8" name="Straight Connector 167"/>
              <p:cNvCxnSpPr>
                <a:stCxn id="195" idx="4"/>
              </p:cNvCxnSpPr>
              <p:nvPr/>
            </p:nvCxnSpPr>
            <p:spPr>
              <a:xfrm>
                <a:off x="1610084" y="2377321"/>
                <a:ext cx="0" cy="1375746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9" name="Rectangle 168"/>
              <p:cNvSpPr/>
              <p:nvPr/>
            </p:nvSpPr>
            <p:spPr>
              <a:xfrm>
                <a:off x="5530282" y="4977142"/>
                <a:ext cx="846726" cy="590071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BBB59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I1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70" name="Straight Connector 169"/>
              <p:cNvCxnSpPr>
                <a:stCxn id="167" idx="4"/>
                <a:endCxn id="169" idx="0"/>
              </p:cNvCxnSpPr>
              <p:nvPr/>
            </p:nvCxnSpPr>
            <p:spPr>
              <a:xfrm flipH="1">
                <a:off x="5953645" y="4131483"/>
                <a:ext cx="3657" cy="845659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71" name="TextBox 170"/>
              <p:cNvSpPr txBox="1"/>
              <p:nvPr/>
            </p:nvSpPr>
            <p:spPr>
              <a:xfrm>
                <a:off x="483854" y="822084"/>
                <a:ext cx="7056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3001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2819338" y="822084"/>
                <a:ext cx="7056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3050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879062" y="822084"/>
                <a:ext cx="7056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3002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61" name="Straight Connector 160"/>
            <p:cNvCxnSpPr>
              <a:stCxn id="174" idx="2"/>
            </p:cNvCxnSpPr>
            <p:nvPr/>
          </p:nvCxnSpPr>
          <p:spPr>
            <a:xfrm flipH="1">
              <a:off x="2366765" y="3885509"/>
              <a:ext cx="79551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2" name="Straight Connector 161"/>
            <p:cNvCxnSpPr>
              <a:stCxn id="167" idx="2"/>
              <a:endCxn id="174" idx="6"/>
            </p:cNvCxnSpPr>
            <p:nvPr/>
          </p:nvCxnSpPr>
          <p:spPr>
            <a:xfrm flipH="1">
              <a:off x="4101920" y="3865495"/>
              <a:ext cx="2512638" cy="20014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48" name="Picture 47" descr="drywall-hand-1007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7" b="100000" l="10000" r="100000">
                        <a14:foregroundMark x1="82540" y1="24101" x2="82540" y2="24101"/>
                        <a14:foregroundMark x1="48730" y1="35729" x2="48730" y2="35729"/>
                        <a14:foregroundMark x1="43016" y1="48626" x2="43016" y2="48626"/>
                        <a14:foregroundMark x1="30794" y1="67019" x2="30794" y2="67019"/>
                        <a14:backgroundMark x1="37460" y1="32981" x2="37460" y2="32981"/>
                        <a14:backgroundMark x1="93175" y1="87526" x2="93175" y2="87526"/>
                        <a14:backgroundMark x1="86508" y1="60888" x2="86508" y2="60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-11763"/>
          <a:stretch/>
        </p:blipFill>
        <p:spPr>
          <a:xfrm flipH="1">
            <a:off x="284119" y="2504672"/>
            <a:ext cx="1720884" cy="1789514"/>
          </a:xfrm>
          <a:prstGeom prst="rect">
            <a:avLst/>
          </a:prstGeom>
        </p:spPr>
      </p:pic>
      <p:pic>
        <p:nvPicPr>
          <p:cNvPr id="49" name="Picture 48" descr="LABORATORY-CHEMICAL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2" y="3271950"/>
            <a:ext cx="764169" cy="429463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3196163" y="5530796"/>
            <a:ext cx="576863" cy="549915"/>
            <a:chOff x="367939" y="320977"/>
            <a:chExt cx="463417" cy="48590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4" name="Oval 63"/>
            <p:cNvSpPr/>
            <p:nvPr/>
          </p:nvSpPr>
          <p:spPr>
            <a:xfrm>
              <a:off x="367939" y="320977"/>
              <a:ext cx="463417" cy="485906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Oval 4"/>
            <p:cNvSpPr/>
            <p:nvPr/>
          </p:nvSpPr>
          <p:spPr>
            <a:xfrm>
              <a:off x="434178" y="373946"/>
              <a:ext cx="327684" cy="34358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" b="1" kern="1200" dirty="0" smtClean="0">
                  <a:solidFill>
                    <a:srgbClr val="000090"/>
                  </a:solidFill>
                </a:rPr>
                <a:t>Nano Glass Particles</a:t>
              </a:r>
              <a:endParaRPr lang="en-US" sz="600" b="1" kern="12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65473" y="5925987"/>
            <a:ext cx="343880" cy="355095"/>
            <a:chOff x="447645" y="441659"/>
            <a:chExt cx="402880" cy="40288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1" name="Oval 60"/>
            <p:cNvSpPr/>
            <p:nvPr/>
          </p:nvSpPr>
          <p:spPr>
            <a:xfrm>
              <a:off x="447645" y="441659"/>
              <a:ext cx="402880" cy="402880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Oval 4"/>
            <p:cNvSpPr/>
            <p:nvPr/>
          </p:nvSpPr>
          <p:spPr>
            <a:xfrm>
              <a:off x="506645" y="500659"/>
              <a:ext cx="284880" cy="2848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00" b="1" kern="1200" dirty="0" smtClean="0">
                  <a:solidFill>
                    <a:srgbClr val="000090"/>
                  </a:solidFill>
                </a:rPr>
                <a:t>Soap</a:t>
              </a:r>
              <a:endParaRPr lang="en-US" sz="600" b="1" kern="12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691704" y="5483356"/>
            <a:ext cx="420754" cy="419207"/>
            <a:chOff x="910980" y="268395"/>
            <a:chExt cx="492944" cy="49113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9" name="Oval 58"/>
            <p:cNvSpPr/>
            <p:nvPr/>
          </p:nvSpPr>
          <p:spPr>
            <a:xfrm>
              <a:off x="910980" y="268395"/>
              <a:ext cx="492944" cy="491131"/>
            </a:xfrm>
            <a:prstGeom prst="ellips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Oval 6"/>
            <p:cNvSpPr/>
            <p:nvPr/>
          </p:nvSpPr>
          <p:spPr>
            <a:xfrm>
              <a:off x="983170" y="340319"/>
              <a:ext cx="348564" cy="3472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" b="1" kern="1200" dirty="0" smtClean="0">
                  <a:solidFill>
                    <a:srgbClr val="000090"/>
                  </a:solidFill>
                </a:rPr>
                <a:t>Gypsum</a:t>
              </a:r>
              <a:endParaRPr lang="en-US" sz="500" b="1" kern="1200" dirty="0">
                <a:solidFill>
                  <a:srgbClr val="000090"/>
                </a:solidFill>
              </a:endParaRPr>
            </a:p>
          </p:txBody>
        </p:sp>
      </p:grpSp>
      <p:sp>
        <p:nvSpPr>
          <p:cNvPr id="58" name="Shape 57"/>
          <p:cNvSpPr/>
          <p:nvPr/>
        </p:nvSpPr>
        <p:spPr>
          <a:xfrm>
            <a:off x="2990019" y="5370097"/>
            <a:ext cx="1253406" cy="1002724"/>
          </a:xfrm>
          <a:prstGeom prst="funnel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1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7" name="Picture 66" descr="IMG_1852.jpg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01" b="89764" l="1454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059" y="5111412"/>
            <a:ext cx="1309941" cy="174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75" y="0"/>
            <a:ext cx="8042276" cy="1336956"/>
          </a:xfrm>
        </p:spPr>
        <p:txBody>
          <a:bodyPr/>
          <a:lstStyle/>
          <a:p>
            <a:r>
              <a:rPr lang="en-US" sz="4400" dirty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Manufacturing </a:t>
            </a:r>
            <a:r>
              <a:rPr lang="en-US" sz="44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Process</a:t>
            </a:r>
            <a:br>
              <a:rPr lang="en-US" sz="44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Precedence Diagram</a:t>
            </a:r>
            <a:endParaRPr lang="en-US" sz="1200" dirty="0">
              <a:solidFill>
                <a:srgbClr val="000090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619475" y="1484924"/>
            <a:ext cx="7787603" cy="5081766"/>
            <a:chOff x="230925" y="677284"/>
            <a:chExt cx="7492669" cy="4838620"/>
          </a:xfrm>
        </p:grpSpPr>
        <p:sp>
          <p:nvSpPr>
            <p:cNvPr id="91" name="Oval 90"/>
            <p:cNvSpPr/>
            <p:nvPr/>
          </p:nvSpPr>
          <p:spPr>
            <a:xfrm>
              <a:off x="230925" y="2360776"/>
              <a:ext cx="1000677" cy="90205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0100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908874" y="677284"/>
              <a:ext cx="907345" cy="88357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0103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4966870" y="1969816"/>
              <a:ext cx="907345" cy="88357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3720890" y="3262829"/>
              <a:ext cx="907345" cy="88357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1908874" y="4181825"/>
              <a:ext cx="907345" cy="88357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0102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908874" y="2379251"/>
              <a:ext cx="907345" cy="88357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9BBB5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0101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427421" y="2118626"/>
              <a:ext cx="769751" cy="58595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BACC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I1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>
              <a:stCxn id="91" idx="7"/>
              <a:endCxn id="92" idx="2"/>
            </p:cNvCxnSpPr>
            <p:nvPr/>
          </p:nvCxnSpPr>
          <p:spPr>
            <a:xfrm flipV="1">
              <a:off x="1085056" y="1119073"/>
              <a:ext cx="823818" cy="137380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Straight Connector 98"/>
            <p:cNvCxnSpPr>
              <a:stCxn id="91" idx="6"/>
              <a:endCxn id="96" idx="2"/>
            </p:cNvCxnSpPr>
            <p:nvPr/>
          </p:nvCxnSpPr>
          <p:spPr>
            <a:xfrm>
              <a:off x="1231602" y="2811803"/>
              <a:ext cx="677272" cy="923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0" name="Straight Connector 99"/>
            <p:cNvCxnSpPr>
              <a:stCxn id="91" idx="5"/>
              <a:endCxn id="95" idx="2"/>
            </p:cNvCxnSpPr>
            <p:nvPr/>
          </p:nvCxnSpPr>
          <p:spPr>
            <a:xfrm>
              <a:off x="1085056" y="3130726"/>
              <a:ext cx="823818" cy="149288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1" name="Straight Connector 100"/>
            <p:cNvCxnSpPr>
              <a:stCxn id="96" idx="6"/>
              <a:endCxn id="94" idx="2"/>
            </p:cNvCxnSpPr>
            <p:nvPr/>
          </p:nvCxnSpPr>
          <p:spPr>
            <a:xfrm>
              <a:off x="2816219" y="2821040"/>
              <a:ext cx="904671" cy="88357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2" name="Straight Connector 101"/>
            <p:cNvCxnSpPr>
              <a:stCxn id="95" idx="6"/>
              <a:endCxn id="94" idx="2"/>
            </p:cNvCxnSpPr>
            <p:nvPr/>
          </p:nvCxnSpPr>
          <p:spPr>
            <a:xfrm flipV="1">
              <a:off x="2816219" y="3704618"/>
              <a:ext cx="904671" cy="91899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3" name="Straight Connector 102"/>
            <p:cNvCxnSpPr>
              <a:stCxn id="93" idx="2"/>
              <a:endCxn id="92" idx="6"/>
            </p:cNvCxnSpPr>
            <p:nvPr/>
          </p:nvCxnSpPr>
          <p:spPr>
            <a:xfrm flipH="1" flipV="1">
              <a:off x="2816219" y="1119073"/>
              <a:ext cx="2150651" cy="129253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Straight Connector 103"/>
            <p:cNvCxnSpPr>
              <a:stCxn id="94" idx="7"/>
              <a:endCxn id="93" idx="2"/>
            </p:cNvCxnSpPr>
            <p:nvPr/>
          </p:nvCxnSpPr>
          <p:spPr>
            <a:xfrm flipV="1">
              <a:off x="4495357" y="2411605"/>
              <a:ext cx="471513" cy="98062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Straight Connector 104"/>
            <p:cNvCxnSpPr>
              <a:stCxn id="97" idx="1"/>
              <a:endCxn id="93" idx="6"/>
            </p:cNvCxnSpPr>
            <p:nvPr/>
          </p:nvCxnSpPr>
          <p:spPr>
            <a:xfrm flipH="1">
              <a:off x="5874215" y="2411605"/>
              <a:ext cx="55320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Straight Connector 105"/>
            <p:cNvCxnSpPr>
              <a:endCxn id="97" idx="3"/>
            </p:cNvCxnSpPr>
            <p:nvPr/>
          </p:nvCxnSpPr>
          <p:spPr>
            <a:xfrm flipH="1">
              <a:off x="7197172" y="2411605"/>
              <a:ext cx="52642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7" name="TextBox 106"/>
            <p:cNvSpPr txBox="1"/>
            <p:nvPr/>
          </p:nvSpPr>
          <p:spPr>
            <a:xfrm rot="17960171">
              <a:off x="894817" y="1576103"/>
              <a:ext cx="949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3001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100087" y="2492500"/>
              <a:ext cx="949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3002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 rot="3632060">
              <a:off x="1151791" y="3561762"/>
              <a:ext cx="949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3050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7715842" y="2402893"/>
              <a:ext cx="0" cy="3113011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1" name="Straight Connector 110"/>
            <p:cNvCxnSpPr>
              <a:stCxn id="91" idx="4"/>
            </p:cNvCxnSpPr>
            <p:nvPr/>
          </p:nvCxnSpPr>
          <p:spPr>
            <a:xfrm>
              <a:off x="731264" y="3262829"/>
              <a:ext cx="0" cy="2253075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2" name="Straight Connector 111"/>
            <p:cNvCxnSpPr/>
            <p:nvPr/>
          </p:nvCxnSpPr>
          <p:spPr>
            <a:xfrm>
              <a:off x="731264" y="5515904"/>
              <a:ext cx="699233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126531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07876"/>
            <a:ext cx="8042276" cy="1336956"/>
          </a:xfrm>
        </p:spPr>
        <p:txBody>
          <a:bodyPr/>
          <a:lstStyle/>
          <a:p>
            <a:r>
              <a:rPr lang="en-US" b="1" dirty="0" smtClean="0"/>
              <a:t>DESIGN VALIDATION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6560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Bill of Materials / Drywall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704291" cy="465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overview_of_nanoparticles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51"/>
          <a:stretch/>
        </p:blipFill>
        <p:spPr>
          <a:xfrm>
            <a:off x="5622467" y="4759251"/>
            <a:ext cx="1771012" cy="14788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4746" y="5372100"/>
            <a:ext cx="95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No Cost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4080"/>
            <a:ext cx="8042276" cy="1336956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Economic Analysis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32876"/>
            <a:ext cx="8042276" cy="4343400"/>
          </a:xfrm>
        </p:spPr>
        <p:txBody>
          <a:bodyPr/>
          <a:lstStyle/>
          <a:p>
            <a:r>
              <a:rPr lang="en-US" dirty="0" smtClean="0"/>
              <a:t>Prototype cost of production items</a:t>
            </a:r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76" y="1840508"/>
            <a:ext cx="8686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0090"/>
                </a:solidFill>
              </a:rPr>
              <a:t>Economic Analysis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600201"/>
            <a:ext cx="4069822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Target cost: less than $12.00 </a:t>
            </a:r>
            <a:r>
              <a:rPr lang="en-US" dirty="0" err="1" smtClean="0"/>
              <a:t>dlls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Retail cost: $10.97 </a:t>
            </a:r>
            <a:r>
              <a:rPr lang="en-US" dirty="0" err="1" smtClean="0"/>
              <a:t>dlls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Competitive Cost 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$10.00 -  $12.00 </a:t>
            </a:r>
            <a:r>
              <a:rPr lang="en-US" dirty="0" err="1" smtClean="0"/>
              <a:t>dlls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Prototype production cost: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$97.15 </a:t>
            </a:r>
            <a:r>
              <a:rPr lang="en-US" dirty="0" err="1" smtClean="0"/>
              <a:t>dlls</a:t>
            </a:r>
            <a:r>
              <a:rPr lang="en-US" dirty="0" smtClean="0"/>
              <a:t> for 12 plates of 5/8” x 12” x 12”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 descr="usg-drywal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31171"/>
          <a:stretch/>
        </p:blipFill>
        <p:spPr>
          <a:xfrm>
            <a:off x="5009837" y="2215819"/>
            <a:ext cx="3893440" cy="310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5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66035"/>
            <a:ext cx="8042276" cy="662456"/>
          </a:xfrm>
        </p:spPr>
        <p:txBody>
          <a:bodyPr/>
          <a:lstStyle/>
          <a:p>
            <a:pPr algn="l"/>
            <a:r>
              <a:rPr lang="en-US" sz="4800" dirty="0" smtClean="0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Test Protocols</a:t>
            </a:r>
            <a:endParaRPr lang="en-US" sz="4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738234"/>
              </p:ext>
            </p:extLst>
          </p:nvPr>
        </p:nvGraphicFramePr>
        <p:xfrm>
          <a:off x="341909" y="1952299"/>
          <a:ext cx="8605868" cy="4433896"/>
        </p:xfrm>
        <a:graphic>
          <a:graphicData uri="http://schemas.openxmlformats.org/drawingml/2006/table">
            <a:tbl>
              <a:tblPr/>
              <a:tblGrid>
                <a:gridCol w="1749645"/>
                <a:gridCol w="1918534"/>
                <a:gridCol w="3639048"/>
                <a:gridCol w="1298641"/>
              </a:tblGrid>
              <a:tr h="31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Test ID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Test Description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Expected Results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Actual Results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DD5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 119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Fire Resistance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to 1 Hour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 84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Flame Retardant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Index &lt;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= than 25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Hardness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15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lbf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[67 N]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11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lbf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[49 N]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(Perpendicular)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Flexural Strength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150 lbf [667 N]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Method A (Parallel)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50 lbf [222 N]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5713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 (Perpendicular)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147 lbf [654 N]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 (Parallel)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46 lbf [250 N]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 1396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Humidified Deflection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&lt;= than 5 eighths of an inch [16 mm]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Nail Pull Resistance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90 lbf [400 N]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9392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 473 Method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&gt;= than 87 lbf [387 N]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0097" y="1309618"/>
            <a:ext cx="365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/>
              <a:t>For a 5/8’’ thickness drywall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19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38422"/>
            <a:ext cx="8042276" cy="671411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FMEA / Mold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16744"/>
              </p:ext>
            </p:extLst>
          </p:nvPr>
        </p:nvGraphicFramePr>
        <p:xfrm>
          <a:off x="295072" y="1808703"/>
          <a:ext cx="8492917" cy="2976022"/>
        </p:xfrm>
        <a:graphic>
          <a:graphicData uri="http://schemas.openxmlformats.org/drawingml/2006/table">
            <a:tbl>
              <a:tblPr/>
              <a:tblGrid>
                <a:gridCol w="1245628"/>
                <a:gridCol w="1220464"/>
                <a:gridCol w="780090"/>
                <a:gridCol w="1300167"/>
                <a:gridCol w="939446"/>
                <a:gridCol w="1321121"/>
                <a:gridCol w="817836"/>
                <a:gridCol w="868165"/>
              </a:tblGrid>
              <a:tr h="655118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FAILURE MODE AND EFFECTS ANALYSIS FOR MOLD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053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Function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Failure Mode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Severity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Cause(s)/ Mechanism(s) of Failure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b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Ability to Detect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RPN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7293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Form and shape drywall 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Failure to resist high temperatures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Improper machine set up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Operator training and instructions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Breaks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Improper machine set up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Operator training and instructions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288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5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49275" y="538422"/>
            <a:ext cx="8042276" cy="671411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FMEA / Drywall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78935"/>
              </p:ext>
            </p:extLst>
          </p:nvPr>
        </p:nvGraphicFramePr>
        <p:xfrm>
          <a:off x="549275" y="1808704"/>
          <a:ext cx="8302861" cy="3848304"/>
        </p:xfrm>
        <a:graphic>
          <a:graphicData uri="http://schemas.openxmlformats.org/drawingml/2006/table">
            <a:tbl>
              <a:tblPr/>
              <a:tblGrid>
                <a:gridCol w="1217753"/>
                <a:gridCol w="1193152"/>
                <a:gridCol w="762633"/>
                <a:gridCol w="1340758"/>
                <a:gridCol w="848737"/>
                <a:gridCol w="1502960"/>
                <a:gridCol w="588131"/>
                <a:gridCol w="848737"/>
              </a:tblGrid>
              <a:tr h="499452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FAILURE MODE AND EFFECTS ANALYSIS FOR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DRYWALL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7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Function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Failure Mode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Severity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 Cause(s)/ Mechanism(s) of Failure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Frequency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</a:t>
                      </a:r>
                      <a:b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Process </a:t>
                      </a:r>
                      <a:b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Controls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Ability</a:t>
                      </a:r>
                      <a:r>
                        <a:rPr lang="en-US" sz="13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</a:t>
                      </a:r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RPN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9542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 Support, Fire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Resistance,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lower vibration transmission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enough fire resistivity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proper gypsum mixing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Standards Instructions how to prepare gypsum mix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216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soundproof index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Improper gypsum mixing and not proper thickness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Standards Instructions how to prepare gypsum mix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 Humidity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 proper gypsum mixing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Standards Instructions how to prepare gypsum mix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11914" marR="11914" marT="1191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544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45" y="241904"/>
            <a:ext cx="6400800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Safety analysis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144" y="2090060"/>
            <a:ext cx="6753056" cy="2835511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Fine </a:t>
            </a:r>
            <a:r>
              <a:rPr lang="en-US" b="1" dirty="0" err="1" smtClean="0">
                <a:solidFill>
                  <a:schemeClr val="tx1"/>
                </a:solidFill>
              </a:rPr>
              <a:t>nanopowders</a:t>
            </a:r>
            <a:r>
              <a:rPr lang="en-US" b="1" dirty="0" smtClean="0">
                <a:solidFill>
                  <a:schemeClr val="tx1"/>
                </a:solidFill>
              </a:rPr>
              <a:t> are safely handled using </a:t>
            </a:r>
            <a:r>
              <a:rPr lang="en-US" b="1" dirty="0" smtClean="0">
                <a:solidFill>
                  <a:schemeClr val="tx1"/>
                </a:solidFill>
              </a:rPr>
              <a:t>appropriate gloves </a:t>
            </a:r>
            <a:r>
              <a:rPr lang="en-US" b="1" dirty="0" smtClean="0">
                <a:solidFill>
                  <a:schemeClr val="tx1"/>
                </a:solidFill>
              </a:rPr>
              <a:t>&amp; </a:t>
            </a:r>
            <a:r>
              <a:rPr lang="en-US" b="1" dirty="0" smtClean="0">
                <a:solidFill>
                  <a:schemeClr val="tx1"/>
                </a:solidFill>
              </a:rPr>
              <a:t>masks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2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87" y="354642"/>
            <a:ext cx="8042276" cy="809468"/>
          </a:xfrm>
        </p:spPr>
        <p:txBody>
          <a:bodyPr/>
          <a:lstStyle/>
          <a:p>
            <a:pPr algn="l"/>
            <a:r>
              <a:rPr lang="en-US" dirty="0" smtClean="0"/>
              <a:t>Elevator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1556" y="1169318"/>
            <a:ext cx="7933460" cy="4126621"/>
          </a:xfrm>
        </p:spPr>
        <p:txBody>
          <a:bodyPr>
            <a:noAutofit/>
          </a:bodyPr>
          <a:lstStyle/>
          <a:p>
            <a:pPr lvl="1">
              <a:lnSpc>
                <a:spcPct val="110000"/>
              </a:lnSpc>
            </a:pPr>
            <a:r>
              <a:rPr lang="en-US" sz="2400" dirty="0" smtClean="0"/>
              <a:t> </a:t>
            </a:r>
            <a:r>
              <a:rPr lang="en-US" sz="2600" dirty="0"/>
              <a:t>Problem </a:t>
            </a:r>
            <a:r>
              <a:rPr lang="en-US" sz="2600" dirty="0" smtClean="0"/>
              <a:t>Definition</a:t>
            </a:r>
          </a:p>
          <a:p>
            <a:pPr lvl="2">
              <a:lnSpc>
                <a:spcPct val="110000"/>
              </a:lnSpc>
              <a:buFont typeface="Arial"/>
              <a:buChar char="•"/>
            </a:pPr>
            <a:r>
              <a:rPr lang="en-US" sz="2400" i="1" dirty="0" smtClean="0"/>
              <a:t>Fire </a:t>
            </a:r>
            <a:r>
              <a:rPr lang="en-US" sz="2400" i="1" dirty="0"/>
              <a:t>resistant drywalls are more </a:t>
            </a:r>
            <a:r>
              <a:rPr lang="en-US" sz="2400" i="1" dirty="0" smtClean="0"/>
              <a:t>expensive.</a:t>
            </a:r>
          </a:p>
          <a:p>
            <a:pPr lvl="2">
              <a:lnSpc>
                <a:spcPct val="110000"/>
              </a:lnSpc>
              <a:buFont typeface="Arial"/>
              <a:buChar char="•"/>
            </a:pPr>
            <a:r>
              <a:rPr lang="en-US" sz="2400" i="1" dirty="0" smtClean="0"/>
              <a:t>Not </a:t>
            </a:r>
            <a:r>
              <a:rPr lang="en-US" sz="2400" i="1" dirty="0"/>
              <a:t>commonly used </a:t>
            </a:r>
            <a:r>
              <a:rPr lang="en-US" sz="2400" i="1" dirty="0" smtClean="0"/>
              <a:t>in residential constructions.</a:t>
            </a:r>
            <a:endParaRPr lang="en-US" sz="2600" i="1" dirty="0"/>
          </a:p>
          <a:p>
            <a:pPr lvl="1">
              <a:lnSpc>
                <a:spcPct val="110000"/>
              </a:lnSpc>
            </a:pPr>
            <a:r>
              <a:rPr lang="en-US" sz="2600" dirty="0" smtClean="0"/>
              <a:t>Impact</a:t>
            </a:r>
          </a:p>
          <a:p>
            <a:pPr marL="920750" lvl="4" indent="-342900">
              <a:lnSpc>
                <a:spcPct val="90000"/>
              </a:lnSpc>
              <a:spcBef>
                <a:spcPts val="1600"/>
              </a:spcBef>
            </a:pPr>
            <a:r>
              <a:rPr lang="en-US" sz="2400" i="1" dirty="0"/>
              <a:t>Manufacture </a:t>
            </a:r>
            <a:r>
              <a:rPr lang="en-US" sz="2400" i="1" dirty="0" smtClean="0"/>
              <a:t>Next Generation drywall </a:t>
            </a:r>
          </a:p>
          <a:p>
            <a:pPr marL="920750" lvl="4" indent="-342900">
              <a:lnSpc>
                <a:spcPct val="90000"/>
              </a:lnSpc>
              <a:spcBef>
                <a:spcPts val="1600"/>
              </a:spcBef>
            </a:pPr>
            <a:r>
              <a:rPr lang="en-US" sz="2400" i="1" dirty="0" smtClean="0"/>
              <a:t>Affordable </a:t>
            </a:r>
            <a:r>
              <a:rPr lang="en-US" sz="2400" i="1" dirty="0"/>
              <a:t>price with the ability to resist fire </a:t>
            </a:r>
            <a:endParaRPr lang="en-US" sz="2400" i="1" dirty="0" smtClean="0"/>
          </a:p>
          <a:p>
            <a:pPr marL="920750" lvl="4" indent="-342900">
              <a:lnSpc>
                <a:spcPct val="90000"/>
              </a:lnSpc>
              <a:spcBef>
                <a:spcPts val="1600"/>
              </a:spcBef>
            </a:pPr>
            <a:r>
              <a:rPr lang="en-US" sz="2400" i="1" dirty="0" smtClean="0"/>
              <a:t>Better Insulation</a:t>
            </a:r>
          </a:p>
          <a:p>
            <a:pPr marL="920750" lvl="4" indent="-342900">
              <a:lnSpc>
                <a:spcPct val="90000"/>
              </a:lnSpc>
              <a:spcBef>
                <a:spcPts val="1600"/>
              </a:spcBef>
            </a:pPr>
            <a:r>
              <a:rPr lang="en-US" sz="2400" i="1" dirty="0" smtClean="0"/>
              <a:t>Better acoustic attenuation </a:t>
            </a:r>
            <a:endParaRPr lang="en-US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69576" y="19120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CC00054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76" y="1453914"/>
            <a:ext cx="870973" cy="1255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508" y="5095104"/>
            <a:ext cx="3003492" cy="169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292608"/>
            <a:ext cx="7772400" cy="1143000"/>
          </a:xfrm>
        </p:spPr>
        <p:txBody>
          <a:bodyPr/>
          <a:lstStyle/>
          <a:p>
            <a:r>
              <a:rPr lang="en-US" sz="3200" b="1" dirty="0" smtClean="0"/>
              <a:t>Selected Safety Information for Glass Micro &amp; </a:t>
            </a:r>
            <a:r>
              <a:rPr lang="en-US" sz="3200" b="1" dirty="0" err="1" smtClean="0"/>
              <a:t>Nano</a:t>
            </a:r>
            <a:r>
              <a:rPr lang="en-US" sz="3200" b="1" dirty="0" smtClean="0"/>
              <a:t> Particles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570" y="1661945"/>
            <a:ext cx="7743701" cy="4994857"/>
          </a:xfrm>
        </p:spPr>
        <p:txBody>
          <a:bodyPr/>
          <a:lstStyle/>
          <a:p>
            <a:r>
              <a:rPr lang="en-US" sz="2800" b="1" dirty="0" smtClean="0"/>
              <a:t>Acute Toxicity: None known</a:t>
            </a:r>
          </a:p>
          <a:p>
            <a:r>
              <a:rPr lang="en-US" sz="2800" b="1" dirty="0" smtClean="0"/>
              <a:t>Chronic Toxicity: None known</a:t>
            </a:r>
          </a:p>
          <a:p>
            <a:r>
              <a:rPr lang="en-US" sz="2800" b="1" dirty="0" smtClean="0"/>
              <a:t>Causes Eye Irritation</a:t>
            </a:r>
          </a:p>
          <a:p>
            <a:r>
              <a:rPr lang="en-US" sz="2800" b="1" dirty="0" smtClean="0"/>
              <a:t>May Cause Respiratory Irritation</a:t>
            </a:r>
          </a:p>
          <a:p>
            <a:r>
              <a:rPr lang="en-US" sz="2800" b="1" dirty="0" smtClean="0"/>
              <a:t>Avoid Breathing Dust</a:t>
            </a:r>
          </a:p>
          <a:p>
            <a:r>
              <a:rPr lang="en-US" sz="2800" b="1" dirty="0" smtClean="0"/>
              <a:t>Wear Personal Protective Equipment (PPE)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Source: MSDS#031512 (Precision Recycling Industries, Cornelius, NC (Revised 03/20/2012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2381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7917089" cy="97011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Identified a new opportunity to build next generation drywalls using glass micro- &amp; </a:t>
            </a:r>
            <a:r>
              <a:rPr lang="en-US" b="1" dirty="0" err="1" smtClean="0"/>
              <a:t>nano</a:t>
            </a:r>
            <a:r>
              <a:rPr lang="en-US" b="1" dirty="0" smtClean="0"/>
              <a:t>-particles from recycled glass.</a:t>
            </a:r>
          </a:p>
          <a:p>
            <a:r>
              <a:rPr lang="en-US" b="1" dirty="0" smtClean="0"/>
              <a:t>Expected benefits include environment friendly fire resistant materials, more energy savings, &amp; better noise attenuation</a:t>
            </a:r>
          </a:p>
          <a:p>
            <a:r>
              <a:rPr lang="en-US" b="1" dirty="0" smtClean="0"/>
              <a:t>Developed reproducible sample drywalls using standard &amp; proposed new drywalls with varying percent of glass nanoparticles</a:t>
            </a:r>
          </a:p>
          <a:p>
            <a:r>
              <a:rPr lang="en-US" b="1" dirty="0" smtClean="0"/>
              <a:t>Will use standard test protocols for fire resistance and insulation</a:t>
            </a:r>
          </a:p>
          <a:p>
            <a:r>
              <a:rPr lang="en-US" b="1" dirty="0" smtClean="0"/>
              <a:t>Will develop new protocols for noise attenuation using University resources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78352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3822" y="185703"/>
            <a:ext cx="3407297" cy="6502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Gantt Chart 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269553"/>
              </p:ext>
            </p:extLst>
          </p:nvPr>
        </p:nvGraphicFramePr>
        <p:xfrm>
          <a:off x="333822" y="929941"/>
          <a:ext cx="8513632" cy="5602951"/>
        </p:xfrm>
        <a:graphic>
          <a:graphicData uri="http://schemas.openxmlformats.org/drawingml/2006/table">
            <a:tbl>
              <a:tblPr/>
              <a:tblGrid>
                <a:gridCol w="1356804"/>
                <a:gridCol w="397262"/>
                <a:gridCol w="397262"/>
                <a:gridCol w="403374"/>
                <a:gridCol w="397262"/>
                <a:gridCol w="356464"/>
                <a:gridCol w="438060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  <a:gridCol w="397262"/>
              </a:tblGrid>
              <a:tr h="171880">
                <a:tc rowSpan="3" gridSpan="4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735773"/>
                          </a:solidFill>
                          <a:effectLst/>
                          <a:latin typeface="Corbel"/>
                        </a:rPr>
                        <a:t>Next Generation Drywall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948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8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Plan</a:t>
                      </a:r>
                    </a:p>
                  </a:txBody>
                  <a:tcPr marL="4577" marR="4577" marT="457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63634"/>
                      </a:bgClr>
                    </a:patt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Actual</a:t>
                      </a:r>
                    </a:p>
                  </a:txBody>
                  <a:tcPr marL="4577" marR="4577" marT="457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 </a:t>
                      </a:r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Complete</a:t>
                      </a:r>
                      <a:endParaRPr lang="en-US" sz="700" b="0" i="0" u="none" strike="noStrike">
                        <a:solidFill>
                          <a:srgbClr val="404040"/>
                        </a:solidFill>
                        <a:effectLst/>
                        <a:latin typeface="Corbel"/>
                      </a:endParaRPr>
                    </a:p>
                  </a:txBody>
                  <a:tcPr marL="4577" marR="4577" marT="4577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9482">
                <a:tc gridSpan="4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ACTIVITY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PERIODS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80808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5-Sep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12-Sep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19-Sep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26-Sep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6-Oct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10-Oct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17-Oct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24-Oct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27-Oct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31-Oct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7-Nov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10-Nov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14-Nov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17-Nov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21-Nov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1-Dec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262626"/>
                          </a:solidFill>
                          <a:effectLst/>
                          <a:latin typeface="Calibri"/>
                        </a:rPr>
                        <a:t>5-Dec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Problem Formulation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Elevator Speech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Background Research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Competitive products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Needs and Wants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Goals, Objectives &amp; Constraints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Group presentation 1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QFD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Group presentation 2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Mold - Buy Aluminum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 generation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Functional Decomposition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5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Methodology for Concept Development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 Generation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Concept Selection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 Concept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Group Presentation 3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Mold Making (Milling)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Embodiment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Product Drawings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Challenges/Topics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660066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Engineering Analysis: Tables &amp; Graphs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Preliminary/Supportive experiments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proposed Product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BOM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Group Presentation 4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Validation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Protocols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for Manufacturability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1133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Manufacturing Process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8374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DFMEA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6363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QA Protocols for Parts &amp; Assembly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History file (DHF)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6363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8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Final Report Due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660066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963634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8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Final Group Presentetaion</a:t>
                      </a:r>
                    </a:p>
                  </a:txBody>
                  <a:tcPr marL="4577" marR="4577" marT="4577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4577" marR="4577" marT="457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404040"/>
                          </a:solidFill>
                          <a:effectLst/>
                          <a:latin typeface="Corbel"/>
                        </a:rPr>
                        <a:t> </a:t>
                      </a:r>
                    </a:p>
                  </a:txBody>
                  <a:tcPr marL="4577" marR="4577" marT="4577" marB="0" anchor="b">
                    <a:lnL>
                      <a:noFill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rgbClr val="000000"/>
                      </a:fgClr>
                      <a:bgClr>
                        <a:srgbClr val="FF8000"/>
                      </a:bgClr>
                    </a:patt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0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6348" y="2192583"/>
            <a:ext cx="8042276" cy="3950971"/>
          </a:xfrm>
        </p:spPr>
        <p:txBody>
          <a:bodyPr anchor="ctr">
            <a:normAutofit lnSpcReduction="10000"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>
                <a:hlinkClick r:id="rId3"/>
              </a:rPr>
              <a:t>www.globalgypsum.com</a:t>
            </a:r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>
                <a:hlinkClick r:id="rId4"/>
              </a:rPr>
              <a:t>www.buildgp.com</a:t>
            </a:r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u="sng" dirty="0" smtClean="0">
                <a:hlinkClick r:id="rId5"/>
              </a:rPr>
              <a:t>www.nationalgypsum.com</a:t>
            </a:r>
            <a:r>
              <a:rPr lang="en-US" u="sng" dirty="0">
                <a:hlinkClick r:id="rId5"/>
              </a:rPr>
              <a:t>/about/</a:t>
            </a:r>
            <a:r>
              <a:rPr lang="en-US" u="sng" dirty="0" smtClean="0">
                <a:hlinkClick r:id="rId5"/>
              </a:rPr>
              <a:t>index.htm</a:t>
            </a:r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u="sng" dirty="0" smtClean="0">
                <a:hlinkClick r:id="rId6"/>
              </a:rPr>
              <a:t>www.USG.com</a:t>
            </a:r>
            <a:r>
              <a:rPr lang="en-US" dirty="0" smtClean="0"/>
              <a:t> </a:t>
            </a:r>
          </a:p>
          <a:p>
            <a:pPr marL="457200" indent="-457200">
              <a:buFont typeface="+mj-ea"/>
              <a:buAutoNum type="circleNumDbPlain"/>
            </a:pPr>
            <a:r>
              <a:rPr lang="en-US" u="sng" dirty="0" smtClean="0">
                <a:hlinkClick r:id="rId7"/>
              </a:rPr>
              <a:t>www.Continental</a:t>
            </a:r>
            <a:r>
              <a:rPr lang="en-US" u="sng" dirty="0">
                <a:hlinkClick r:id="rId7"/>
              </a:rPr>
              <a:t>-bp.com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>
                <a:hlinkClick r:id="rId8"/>
              </a:rPr>
              <a:t>www.lowes.com</a:t>
            </a:r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>
                <a:hlinkClick r:id="rId9"/>
              </a:rPr>
              <a:t>www.Homedepot.com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199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456" y="2094924"/>
            <a:ext cx="3383280" cy="584776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7239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Thank you!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4185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01" y="143100"/>
            <a:ext cx="8042276" cy="650716"/>
          </a:xfrm>
        </p:spPr>
        <p:txBody>
          <a:bodyPr/>
          <a:lstStyle/>
          <a:p>
            <a:pPr algn="l"/>
            <a:r>
              <a:rPr lang="en-US" dirty="0" smtClean="0"/>
              <a:t>Market Research </a:t>
            </a:r>
            <a:endParaRPr lang="en-US" dirty="0"/>
          </a:p>
        </p:txBody>
      </p:sp>
      <p:pic>
        <p:nvPicPr>
          <p:cNvPr id="4" name="Picture 3" descr="Screen Shot 2014-09-12 at 9.20.49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014" y="697207"/>
            <a:ext cx="5774029" cy="3470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501" y="942973"/>
            <a:ext cx="175975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US produces</a:t>
            </a:r>
            <a:r>
              <a:rPr lang="en-US" dirty="0"/>
              <a:t> </a:t>
            </a:r>
            <a:r>
              <a:rPr lang="en-US" dirty="0" smtClean="0"/>
              <a:t>28% of </a:t>
            </a:r>
            <a:r>
              <a:rPr lang="en-US" dirty="0"/>
              <a:t>the world's </a:t>
            </a:r>
            <a:r>
              <a:rPr lang="en-US" dirty="0" smtClean="0"/>
              <a:t>gypsum </a:t>
            </a:r>
            <a:r>
              <a:rPr lang="en-US" dirty="0"/>
              <a:t>wallboard </a:t>
            </a:r>
            <a:r>
              <a:rPr lang="en-US" dirty="0" smtClean="0"/>
              <a:t>production.</a:t>
            </a:r>
            <a:endParaRPr lang="en-US" dirty="0"/>
          </a:p>
        </p:txBody>
      </p:sp>
      <p:pic>
        <p:nvPicPr>
          <p:cNvPr id="8" name="Picture 7" descr="Macintosh HD:Users:Lany:Desktop:Screen Shot 2014-09-09 at 11.45.41 AM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7" y="4320920"/>
            <a:ext cx="1556555" cy="53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Lany:Desktop:Screen Shot 2014-09-09 at 11.36.03 AM.pn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4"/>
          <a:stretch/>
        </p:blipFill>
        <p:spPr bwMode="auto">
          <a:xfrm>
            <a:off x="6750870" y="4420164"/>
            <a:ext cx="1510157" cy="440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966952" y="5527384"/>
            <a:ext cx="252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American Gypsum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Capacity: 308.6M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648917" y="1100002"/>
            <a:ext cx="1314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Capacity of 12,866M m^2/yr.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712923" y="5527384"/>
            <a:ext cx="2453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CertainTeed Gypsum</a:t>
            </a:r>
            <a:endParaRPr lang="en-US" sz="1200" dirty="0"/>
          </a:p>
          <a:p>
            <a:pPr marL="628650" lvl="1" indent="-171450">
              <a:buFont typeface="Arial"/>
              <a:buChar char="•"/>
            </a:pPr>
            <a:r>
              <a:rPr lang="en-US" sz="1200" dirty="0"/>
              <a:t>Capacity: </a:t>
            </a:r>
            <a:r>
              <a:rPr lang="en-US" sz="1200" dirty="0" smtClean="0"/>
              <a:t>500M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6490949" y="4913668"/>
            <a:ext cx="2249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Georgia Pacific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Capacity:  600M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711457" y="4860219"/>
            <a:ext cx="241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National Gypsum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Capacity: 830M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166891" y="5998858"/>
            <a:ext cx="252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PABCO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Capacity: 147M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379263" y="5002317"/>
            <a:ext cx="2523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200" dirty="0" smtClean="0"/>
              <a:t>USG</a:t>
            </a:r>
          </a:p>
          <a:p>
            <a:pPr marL="628650" lvl="1" indent="-171450">
              <a:buFont typeface="Arial"/>
              <a:buChar char="•"/>
            </a:pPr>
            <a:r>
              <a:rPr lang="en-US" sz="1200" dirty="0" smtClean="0"/>
              <a:t>Capacity: 835M m</a:t>
            </a:r>
            <a:r>
              <a:rPr lang="en-US" sz="1200" baseline="30000" dirty="0" smtClean="0"/>
              <a:t>2</a:t>
            </a:r>
            <a:r>
              <a:rPr lang="en-US" sz="1200" dirty="0"/>
              <a:t>/</a:t>
            </a:r>
            <a:r>
              <a:rPr lang="en-US" sz="1200" dirty="0" smtClean="0"/>
              <a:t>yr.</a:t>
            </a:r>
            <a:endParaRPr lang="en-US" sz="1200" dirty="0"/>
          </a:p>
        </p:txBody>
      </p:sp>
      <p:pic>
        <p:nvPicPr>
          <p:cNvPr id="26" name="Picture 25" descr="Screen Shot 2014-09-12 at 11.31.41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58" y="4341859"/>
            <a:ext cx="1525615" cy="69065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12921" y="4020513"/>
            <a:ext cx="43067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284111" y="3983659"/>
            <a:ext cx="49244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542952" y="4042120"/>
            <a:ext cx="46679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200701" y="5536273"/>
            <a:ext cx="4539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41711" y="5527384"/>
            <a:ext cx="4539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712921" y="6091191"/>
            <a:ext cx="45397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 descr="Screen Shot 2014-10-31 at 1.30.50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9" y="2697300"/>
            <a:ext cx="13081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68961"/>
              </p:ext>
            </p:extLst>
          </p:nvPr>
        </p:nvGraphicFramePr>
        <p:xfrm>
          <a:off x="549275" y="582966"/>
          <a:ext cx="8240682" cy="2838355"/>
        </p:xfrm>
        <a:graphic>
          <a:graphicData uri="http://schemas.openxmlformats.org/drawingml/2006/table">
            <a:tbl>
              <a:tblPr/>
              <a:tblGrid>
                <a:gridCol w="1438909"/>
                <a:gridCol w="725032"/>
                <a:gridCol w="1637316"/>
                <a:gridCol w="2364719"/>
                <a:gridCol w="1215822"/>
                <a:gridCol w="858884"/>
              </a:tblGrid>
              <a:tr h="446173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MARKET RESEARCH 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71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Total Market (m2/yr.)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12,866M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Name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Location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website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Product Info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Contact Info</a:t>
                      </a: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Production</a:t>
                      </a:r>
                      <a:endParaRPr lang="en-US" sz="1100" b="1" i="0" u="none" strike="noStrike" dirty="0">
                        <a:solidFill>
                          <a:srgbClr val="0000CC"/>
                        </a:solidFill>
                        <a:effectLst/>
                        <a:latin typeface="Arial"/>
                      </a:endParaRPr>
                    </a:p>
                  </a:txBody>
                  <a:tcPr marL="11154" marR="11154" marT="111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Toughrock 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Atlanta GA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2"/>
                        </a:rPr>
                        <a:t>www.buildgp.com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5/8-in x 4-ft x 8-ft Fire Resistant Drywall Panel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Lowes's &amp; Georgia Pacific Building Products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600M m2/yr.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0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Gold Bond 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Charlotte, N.C.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sng" strike="noStrike" dirty="0" err="1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www.nationalgypsum.com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5/8-in x 4-ft x 8-ft Fire Resistant Drywall Panel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Lowe's &amp; National Gypsum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830M m</a:t>
                      </a:r>
                      <a:r>
                        <a:rPr lang="en-US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2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/yr.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SHEETROCK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Chicago, IL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3"/>
                        </a:rPr>
                        <a:t>www.USG.com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5/8 in. x 4 ft. x 8 ft. Tapered Edge Gypsum Board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Homedepot &amp; USG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835M m2/yr.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7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Continental BP</a:t>
                      </a:r>
                    </a:p>
                  </a:txBody>
                  <a:tcPr marL="11154" marR="11154" marT="111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Herdon VA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4"/>
                        </a:rPr>
                        <a:t>www.Continental-bp.com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Fire Check 0.625-in x 4-ft x 8-ft Fire Resistant Drywall Panel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Calibri"/>
                          <a:hlinkClick r:id="rId5"/>
                        </a:rPr>
                        <a:t>Info@continental-bp.com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1154" marR="11154" marT="111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03" y="4808180"/>
            <a:ext cx="1879780" cy="1347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6901" y="4554261"/>
            <a:ext cx="1617974" cy="1617974"/>
          </a:xfrm>
          <a:prstGeom prst="rect">
            <a:avLst/>
          </a:prstGeom>
        </p:spPr>
      </p:pic>
      <p:pic>
        <p:nvPicPr>
          <p:cNvPr id="9" name="Picture 8" descr="Screen Shot 2014-09-12 at 12.03.25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62" y="4808180"/>
            <a:ext cx="2156298" cy="10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919912"/>
              </p:ext>
            </p:extLst>
          </p:nvPr>
        </p:nvGraphicFramePr>
        <p:xfrm>
          <a:off x="881062" y="601688"/>
          <a:ext cx="7378700" cy="3540760"/>
        </p:xfrm>
        <a:graphic>
          <a:graphicData uri="http://schemas.openxmlformats.org/drawingml/2006/table">
            <a:tbl>
              <a:tblPr/>
              <a:tblGrid>
                <a:gridCol w="2247900"/>
                <a:gridCol w="1067718"/>
                <a:gridCol w="1434182"/>
                <a:gridCol w="1231900"/>
                <a:gridCol w="1397000"/>
              </a:tblGrid>
              <a:tr h="3556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CC"/>
                          </a:solidFill>
                          <a:effectLst/>
                          <a:latin typeface="Calibri"/>
                        </a:rPr>
                        <a:t>COMPETITIVE PRODUCT SUMMARY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Features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Toughrock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Gold Bond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SHEETROCK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CC"/>
                          </a:solidFill>
                          <a:effectLst/>
                          <a:latin typeface="Arial"/>
                        </a:rPr>
                        <a:t>Continental BP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Firecheck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® Type X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Weight (5/8" x 4' x 8')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70.4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70.4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70.4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72.32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Noncombustible gypsum core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 fibers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Flexibility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Price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$10.97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$10.97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$9.14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$10.97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GridMarX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® guide marks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GREENGUARD Certified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Zapf Dingbats"/>
                        </a:rPr>
                        <a:t>✔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Company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Georgia Pacific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National Gypsum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USG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Continental BP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 descr="Macintosh HD:Users:Lany:Desktop:Screen Shot 2014-09-09 at 11.45.41 AM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95" y="5475109"/>
            <a:ext cx="1556555" cy="53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acintosh HD:Users:Lany:Desktop:Screen Shot 2014-09-09 at 11.36.03 AM.pn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84"/>
          <a:stretch/>
        </p:blipFill>
        <p:spPr bwMode="auto">
          <a:xfrm>
            <a:off x="1466788" y="4735369"/>
            <a:ext cx="1616407" cy="55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Screen Shot 2014-09-12 at 11.31.41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109" y="4504664"/>
            <a:ext cx="1525615" cy="690650"/>
          </a:xfrm>
          <a:prstGeom prst="rect">
            <a:avLst/>
          </a:prstGeom>
        </p:spPr>
      </p:pic>
      <p:pic>
        <p:nvPicPr>
          <p:cNvPr id="8" name="Picture 7" descr="Screen Shot 2014-09-12 at 2.14.11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24" y="5475109"/>
            <a:ext cx="2394590" cy="59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Needs &amp; Wants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3858324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Chute">
  <a:themeElements>
    <a:clrScheme name="Chute 1">
      <a:dk1>
        <a:srgbClr val="003366"/>
      </a:dk1>
      <a:lt1>
        <a:srgbClr val="FFFFFF"/>
      </a:lt1>
      <a:dk2>
        <a:srgbClr val="51ABD0"/>
      </a:dk2>
      <a:lt2>
        <a:srgbClr val="FFFFFF"/>
      </a:lt2>
      <a:accent1>
        <a:srgbClr val="9966FF"/>
      </a:accent1>
      <a:accent2>
        <a:srgbClr val="00CC66"/>
      </a:accent2>
      <a:accent3>
        <a:srgbClr val="B3D2E4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hut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Chute 1">
        <a:dk1>
          <a:srgbClr val="003366"/>
        </a:dk1>
        <a:lt1>
          <a:srgbClr val="FFFFFF"/>
        </a:lt1>
        <a:dk2>
          <a:srgbClr val="51ABD0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3D2E4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3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12122</TotalTime>
  <Words>2308</Words>
  <Application>Microsoft Office PowerPoint</Application>
  <PresentationFormat>On-screen Show (4:3)</PresentationFormat>
  <Paragraphs>1678</Paragraphs>
  <Slides>54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73" baseType="lpstr">
      <vt:lpstr>Arial</vt:lpstr>
      <vt:lpstr>Cambria</vt:lpstr>
      <vt:lpstr>Times New Roman</vt:lpstr>
      <vt:lpstr>ＭＳ Ｐゴシック</vt:lpstr>
      <vt:lpstr>Calibri</vt:lpstr>
      <vt:lpstr>Zapf Dingbats</vt:lpstr>
      <vt:lpstr>Noto Symbol</vt:lpstr>
      <vt:lpstr>Courier New</vt:lpstr>
      <vt:lpstr>Verdana</vt:lpstr>
      <vt:lpstr>Tahoma</vt:lpstr>
      <vt:lpstr>ＭＳ 明朝</vt:lpstr>
      <vt:lpstr>Century Gothic</vt:lpstr>
      <vt:lpstr>Wingdings 2</vt:lpstr>
      <vt:lpstr>Wingdings</vt:lpstr>
      <vt:lpstr>Wingdings 3</vt:lpstr>
      <vt:lpstr>Corbel</vt:lpstr>
      <vt:lpstr>Breeze</vt:lpstr>
      <vt:lpstr>Slice</vt:lpstr>
      <vt:lpstr>Chute</vt:lpstr>
      <vt:lpstr>Next Generation Drywall</vt:lpstr>
      <vt:lpstr>Next Generation Drywall</vt:lpstr>
      <vt:lpstr>Outline </vt:lpstr>
      <vt:lpstr>PROBLEM FORMULATION</vt:lpstr>
      <vt:lpstr>Elevator Speech</vt:lpstr>
      <vt:lpstr>Market Research </vt:lpstr>
      <vt:lpstr>PowerPoint Presentation</vt:lpstr>
      <vt:lpstr>PowerPoint Presentation</vt:lpstr>
      <vt:lpstr>Needs &amp; Wants</vt:lpstr>
      <vt:lpstr>Needs  (Customer Requirements)</vt:lpstr>
      <vt:lpstr>Wants (Customer Expectations)</vt:lpstr>
      <vt:lpstr>Goals</vt:lpstr>
      <vt:lpstr>Objectives</vt:lpstr>
      <vt:lpstr>PowerPoint Presentation</vt:lpstr>
      <vt:lpstr>CONCEPT DEVELOPMENT</vt:lpstr>
      <vt:lpstr>METHODOLOGY</vt:lpstr>
      <vt:lpstr>Typical Construction Process</vt:lpstr>
      <vt:lpstr>Typical Construction Process</vt:lpstr>
      <vt:lpstr>Engineering Challenge</vt:lpstr>
      <vt:lpstr>Functional Decomposition</vt:lpstr>
      <vt:lpstr>Functional Decomposition for Next Generation Drywall </vt:lpstr>
      <vt:lpstr>Sub Function I  Mold</vt:lpstr>
      <vt:lpstr>Sub Function I  Mold</vt:lpstr>
      <vt:lpstr> Sub Function II Special Gypsum Plaster</vt:lpstr>
      <vt:lpstr> Sub Function II Special Gypsum Plaster</vt:lpstr>
      <vt:lpstr>Sub Function III Testing</vt:lpstr>
      <vt:lpstr>Sub Function III Testing</vt:lpstr>
      <vt:lpstr>Gypsum Drywall Type X</vt:lpstr>
      <vt:lpstr>Product Concept</vt:lpstr>
      <vt:lpstr>Product Concept (Continued)</vt:lpstr>
      <vt:lpstr>DESIGN EMBODIMENT</vt:lpstr>
      <vt:lpstr>Engineering Challenges</vt:lpstr>
      <vt:lpstr>Engineering Analysis</vt:lpstr>
      <vt:lpstr>Engineering Analysis</vt:lpstr>
      <vt:lpstr>Engineering Analysis</vt:lpstr>
      <vt:lpstr>Preliminary/Supportive Experiments</vt:lpstr>
      <vt:lpstr>Preliminary/Supportive Experiments</vt:lpstr>
      <vt:lpstr>Proposed Product</vt:lpstr>
      <vt:lpstr>Design for Manufacturability</vt:lpstr>
      <vt:lpstr>Manufacturing Process Operation Process Chart</vt:lpstr>
      <vt:lpstr>Manufacturing Process Precedence Diagram</vt:lpstr>
      <vt:lpstr>DESIGN VALIDATION</vt:lpstr>
      <vt:lpstr>Bill of Materials / Drywall</vt:lpstr>
      <vt:lpstr>Economic Analysis</vt:lpstr>
      <vt:lpstr>Economic Analysis</vt:lpstr>
      <vt:lpstr>Test Protocols</vt:lpstr>
      <vt:lpstr>FMEA / Mold</vt:lpstr>
      <vt:lpstr>FMEA / Drywall</vt:lpstr>
      <vt:lpstr>Safety analysis</vt:lpstr>
      <vt:lpstr>Selected Safety Information for Glass Micro &amp; Nano Particles </vt:lpstr>
      <vt:lpstr>SUMMARY</vt:lpstr>
      <vt:lpstr>PowerPoint Presentation</vt:lpstr>
      <vt:lpstr>References</vt:lpstr>
      <vt:lpstr>Questions?</vt:lpstr>
    </vt:vector>
  </TitlesOfParts>
  <Company>Aerodynamics Inspecting of Texas,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Adsorption Refrigeration</dc:title>
  <dc:creator>Alejandra Taboada</dc:creator>
  <cp:lastModifiedBy>Kamalaksha Sarkar</cp:lastModifiedBy>
  <cp:revision>271</cp:revision>
  <cp:lastPrinted>2013-11-01T23:46:28Z</cp:lastPrinted>
  <dcterms:created xsi:type="dcterms:W3CDTF">2012-10-03T15:17:35Z</dcterms:created>
  <dcterms:modified xsi:type="dcterms:W3CDTF">2014-11-25T17:15:12Z</dcterms:modified>
</cp:coreProperties>
</file>